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7" r:id="rId4"/>
  </p:sldMasterIdLst>
  <p:notesMasterIdLst>
    <p:notesMasterId r:id="rId21"/>
  </p:notesMasterIdLst>
  <p:handoutMasterIdLst>
    <p:handoutMasterId r:id="rId22"/>
  </p:handoutMasterIdLst>
  <p:sldIdLst>
    <p:sldId id="256" r:id="rId5"/>
    <p:sldId id="257" r:id="rId6"/>
    <p:sldId id="259" r:id="rId7"/>
    <p:sldId id="268" r:id="rId8"/>
    <p:sldId id="269" r:id="rId9"/>
    <p:sldId id="260" r:id="rId10"/>
    <p:sldId id="272" r:id="rId11"/>
    <p:sldId id="271" r:id="rId12"/>
    <p:sldId id="261" r:id="rId13"/>
    <p:sldId id="276" r:id="rId14"/>
    <p:sldId id="262" r:id="rId15"/>
    <p:sldId id="263" r:id="rId16"/>
    <p:sldId id="274" r:id="rId17"/>
    <p:sldId id="270" r:id="rId18"/>
    <p:sldId id="264" r:id="rId19"/>
    <p:sldId id="275" r:id="rId20"/>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718"/>
  </p:normalViewPr>
  <p:slideViewPr>
    <p:cSldViewPr snapToGrid="0">
      <p:cViewPr varScale="1">
        <p:scale>
          <a:sx n="115" d="100"/>
          <a:sy n="115" d="100"/>
        </p:scale>
        <p:origin x="144" y="102"/>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81" d="100"/>
          <a:sy n="81" d="100"/>
        </p:scale>
        <p:origin x="39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0B41E939-D5BE-4B7F-BCD2-05DCC4E5E8C7}"/>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pPr rtl="0"/>
            <a:fld id="{30B4BDD5-79C9-4D9A-BFC9-CC27BFBD0187}" type="datetime1">
              <a:rPr lang="ja-JP" altLang="en-US" smtClean="0">
                <a:latin typeface="Meiryo UI" panose="020B0604030504040204" pitchFamily="50" charset="-128"/>
                <a:ea typeface="Meiryo UI" panose="020B0604030504040204" pitchFamily="50" charset="-128"/>
              </a:rPr>
              <a:t>2023/8/7</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F61800B1-1D76-46D4-ADAF-FD5EA7AFBE7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FCBFA674-DC58-422B-8963-09FD1B05EDDB}"/>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pPr rtl="0"/>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noProof="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C3BE0FB3-FFC7-414A-9253-907606EB450B}" type="datetime1">
              <a:rPr lang="ja-JP" altLang="en-US" noProof="0" smtClean="0"/>
              <a:t>2023/8/7</a:t>
            </a:fld>
            <a:endParaRPr lang="ja-JP" altLang="en-US" noProof="0">
              <a:latin typeface="Meiryo UI" panose="020B0604030504040204" pitchFamily="50" charset="-128"/>
              <a:ea typeface="Meiryo UI" panose="020B0604030504040204" pitchFamily="50" charset="-128"/>
            </a:endParaRPr>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noProof="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F97DC217-DF71-1A49-B3EA-559F1F43B0FF}"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p>
        </p:txBody>
      </p:sp>
    </p:spTree>
    <p:extLst>
      <p:ext uri="{BB962C8B-B14F-4D97-AF65-F5344CB8AC3E}">
        <p14:creationId xmlns:p14="http://schemas.microsoft.com/office/powerpoint/2010/main" val="4277724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94357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28081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51731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172214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29671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93530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16772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52477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02803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53551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034172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60294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37597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7898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29D28B0-E358-460A-B0A4-CCE7A36032CD}" type="datetime1">
              <a:rPr kumimoji="1" lang="ja-JP" altLang="en-US" smtClean="0"/>
              <a:t>2023/8/7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F67198-28CA-4F57-B763-A307F955DCA9}" type="slidenum">
              <a:rPr kumimoji="1" lang="ja-JP" altLang="en-US" smtClean="0"/>
              <a:t>‹#›</a:t>
            </a:fld>
            <a:endParaRPr kumimoji="1" lang="ja-JP" altLang="en-US"/>
          </a:p>
        </p:txBody>
      </p:sp>
      <p:sp>
        <p:nvSpPr>
          <p:cNvPr id="7" name="長方形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8" name="円/楕円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フリーフォーム(F)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10" name="フリーフォーム(F)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フリーフォーム(F)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15" name="フリーフォーム(F)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73771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A23989-734B-49AA-AF7C-FAF4B96D0235}"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11"/>
          </p:nvPr>
        </p:nvSpPr>
        <p:spPr/>
        <p:txBody>
          <a:bodyPr/>
          <a:lstStyle/>
          <a:p>
            <a:endParaRPr lang="ja-JP" altLang="en-US" noProof="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15520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E23412-8471-4519-AE42-A9FDBFB34C47}"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11"/>
          </p:nvPr>
        </p:nvSpPr>
        <p:spPr/>
        <p:txBody>
          <a:bodyPr/>
          <a:lstStyle/>
          <a:p>
            <a:endParaRPr lang="ja-JP" altLang="en-US" noProof="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7810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タイトルとコンテンツ">
    <p:spTree>
      <p:nvGrpSpPr>
        <p:cNvPr id="1" name=""/>
        <p:cNvGrpSpPr/>
        <p:nvPr/>
      </p:nvGrpSpPr>
      <p:grpSpPr>
        <a:xfrm>
          <a:off x="0" y="0"/>
          <a:ext cx="0" cy="0"/>
          <a:chOff x="0" y="0"/>
          <a:chExt cx="0" cy="0"/>
        </a:xfrm>
      </p:grpSpPr>
      <p:sp>
        <p:nvSpPr>
          <p:cNvPr id="4" name="フリーフォーム(F)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5" name="フリーフォーム(F)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6" name="フリーフォーム(F)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10" name="日付プレースホルダー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eiryo UI" panose="020B0604030504040204" pitchFamily="50" charset="-128"/>
                <a:ea typeface="Meiryo UI" panose="020B0604030504040204" pitchFamily="50" charset="-128"/>
              </a:defRPr>
            </a:lvl1pPr>
          </a:lstStyle>
          <a:p>
            <a:fld id="{1CA48D16-73D7-498C-9AFF-B7AEA022240A}" type="datetime1">
              <a:rPr lang="ja-JP" altLang="en-US" smtClean="0"/>
              <a:t>2023/8/7</a:t>
            </a:fld>
            <a:endParaRPr lang="ja-JP" altLang="en-US">
              <a:latin typeface="Meiryo UI" panose="020B0604030504040204" pitchFamily="50" charset="-128"/>
            </a:endParaRPr>
          </a:p>
        </p:txBody>
      </p:sp>
      <p:sp>
        <p:nvSpPr>
          <p:cNvPr id="11" name="フッター プレースホルダー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ndParaRPr>
          </a:p>
        </p:txBody>
      </p:sp>
      <p:sp>
        <p:nvSpPr>
          <p:cNvPr id="12" name="スライド番号プレースホルダー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a:latin typeface="Meiryo UI" panose="020B0604030504040204" pitchFamily="50" charset="-128"/>
            </a:endParaRPr>
          </a:p>
        </p:txBody>
      </p:sp>
      <p:grpSp>
        <p:nvGrpSpPr>
          <p:cNvPr id="17" name="グループ化 16"/>
          <p:cNvGrpSpPr/>
          <p:nvPr/>
        </p:nvGrpSpPr>
        <p:grpSpPr>
          <a:xfrm>
            <a:off x="1029107" y="501651"/>
            <a:ext cx="3479774" cy="960207"/>
            <a:chOff x="638807" y="1183464"/>
            <a:chExt cx="1613893" cy="445337"/>
          </a:xfrm>
        </p:grpSpPr>
        <p:sp>
          <p:nvSpPr>
            <p:cNvPr id="19" name="正方形/長方形 18"/>
            <p:cNvSpPr/>
            <p:nvPr/>
          </p:nvSpPr>
          <p:spPr>
            <a:xfrm>
              <a:off x="1754931" y="1183464"/>
              <a:ext cx="497769" cy="445337"/>
            </a:xfrm>
            <a:prstGeom prst="rect">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3200" b="1" smtClean="0">
                <a:solidFill>
                  <a:schemeClr val="bg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638807" y="1183465"/>
              <a:ext cx="1116124" cy="44533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758685" y="1255591"/>
              <a:ext cx="876368" cy="328312"/>
            </a:xfrm>
            <a:prstGeom prst="rect">
              <a:avLst/>
            </a:prstGeom>
            <a:noFill/>
          </p:spPr>
          <p:txBody>
            <a:bodyPr wrap="square" rtlCol="0" anchor="ctr">
              <a:spAutoFit/>
            </a:bodyPr>
            <a:lstStyle/>
            <a:p>
              <a:pPr algn="ctr"/>
              <a:r>
                <a:rPr kumimoji="1" lang="en-US" altLang="ja-JP" sz="4000" b="1" dirty="0" smtClean="0">
                  <a:solidFill>
                    <a:schemeClr val="accent1"/>
                  </a:solidFill>
                  <a:latin typeface="游ゴシック" panose="020B0400000000000000" pitchFamily="50" charset="-128"/>
                  <a:ea typeface="游ゴシック" panose="020B0400000000000000" pitchFamily="50" charset="-128"/>
                </a:rPr>
                <a:t>STEP</a:t>
              </a:r>
              <a:endParaRPr kumimoji="1" lang="ja-JP" altLang="en-US" sz="4000" b="1" dirty="0" smtClean="0">
                <a:solidFill>
                  <a:schemeClr val="accent1"/>
                </a:solidFill>
                <a:latin typeface="游ゴシック" panose="020B0400000000000000" pitchFamily="50" charset="-128"/>
                <a:ea typeface="游ゴシック" panose="020B0400000000000000" pitchFamily="50" charset="-128"/>
              </a:endParaRPr>
            </a:p>
          </p:txBody>
        </p:sp>
      </p:grpSp>
      <p:sp>
        <p:nvSpPr>
          <p:cNvPr id="23" name="コンテンツ プレースホルダー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rtlCol="0">
            <a:noAutofit/>
          </a:bodyPr>
          <a:lstStyle>
            <a:lvl1pPr marL="0" indent="0">
              <a:buNone/>
              <a:defRPr>
                <a:latin typeface="Meiryo UI" panose="020B0604030504040204" pitchFamily="50" charset="-128"/>
                <a:ea typeface="Meiryo UI" panose="020B0604030504040204" pitchFamily="50" charset="-128"/>
              </a:defRPr>
            </a:lvl1pPr>
            <a:lvl2pPr marL="457200" indent="0">
              <a:buNone/>
              <a:defRPr>
                <a:latin typeface="Meiryo UI" panose="020B0604030504040204" pitchFamily="50" charset="-128"/>
                <a:ea typeface="Meiryo UI" panose="020B0604030504040204" pitchFamily="50" charset="-128"/>
              </a:defRPr>
            </a:lvl2pPr>
            <a:lvl3pPr marL="914400" indent="0">
              <a:buNone/>
              <a:defRPr>
                <a:latin typeface="Meiryo UI" panose="020B0604030504040204" pitchFamily="50" charset="-128"/>
                <a:ea typeface="Meiryo UI" panose="020B0604030504040204" pitchFamily="50" charset="-128"/>
              </a:defRPr>
            </a:lvl3pPr>
            <a:lvl4pPr marL="1371600" indent="0">
              <a:buNone/>
              <a:defRPr>
                <a:latin typeface="Meiryo UI" panose="020B0604030504040204" pitchFamily="50" charset="-128"/>
                <a:ea typeface="Meiryo UI" panose="020B0604030504040204" pitchFamily="50" charset="-128"/>
              </a:defRPr>
            </a:lvl4pPr>
            <a:lvl5pPr marL="1828800" indent="0">
              <a:buNone/>
              <a:defRPr>
                <a:latin typeface="Meiryo UI" panose="020B0604030504040204" pitchFamily="50" charset="-128"/>
                <a:ea typeface="Meiryo UI" panose="020B0604030504040204" pitchFamily="50" charset="-128"/>
              </a:defRPr>
            </a:lvl5p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26" name="コンテンツ プレースホルダー 2">
            <a:extLst>
              <a:ext uri="{FF2B5EF4-FFF2-40B4-BE49-F238E27FC236}">
                <a16:creationId xmlns:a16="http://schemas.microsoft.com/office/drawing/2014/main" id="{8A6FC6F2-80B4-49A7-9448-33FE2DF0E967}"/>
              </a:ext>
            </a:extLst>
          </p:cNvPr>
          <p:cNvSpPr>
            <a:spLocks noGrp="1"/>
          </p:cNvSpPr>
          <p:nvPr>
            <p:ph idx="11"/>
          </p:nvPr>
        </p:nvSpPr>
        <p:spPr>
          <a:xfrm>
            <a:off x="4887465" y="494090"/>
            <a:ext cx="6923534" cy="975328"/>
          </a:xfrm>
        </p:spPr>
        <p:txBody>
          <a:bodyPr rtlCol="0" anchor="ctr">
            <a:noAutofit/>
          </a:bodyPr>
          <a:lstStyle>
            <a:lvl1pPr marL="0" indent="0">
              <a:buNone/>
              <a:defRPr sz="3600">
                <a:solidFill>
                  <a:schemeClr val="accent1"/>
                </a:solidFill>
                <a:latin typeface="Meiryo UI" panose="020B0604030504040204" pitchFamily="50" charset="-128"/>
                <a:ea typeface="Meiryo UI" panose="020B0604030504040204" pitchFamily="50" charset="-128"/>
              </a:defRPr>
            </a:lvl1pPr>
            <a:lvl2pPr marL="457200" indent="0">
              <a:buNone/>
              <a:defRPr>
                <a:latin typeface="Meiryo UI" panose="020B0604030504040204" pitchFamily="50" charset="-128"/>
                <a:ea typeface="Meiryo UI" panose="020B0604030504040204" pitchFamily="50" charset="-128"/>
              </a:defRPr>
            </a:lvl2pPr>
            <a:lvl3pPr marL="914400" indent="0">
              <a:buNone/>
              <a:defRPr>
                <a:latin typeface="Meiryo UI" panose="020B0604030504040204" pitchFamily="50" charset="-128"/>
                <a:ea typeface="Meiryo UI" panose="020B0604030504040204" pitchFamily="50" charset="-128"/>
              </a:defRPr>
            </a:lvl3pPr>
            <a:lvl4pPr marL="1371600" indent="0">
              <a:buNone/>
              <a:defRPr>
                <a:latin typeface="Meiryo UI" panose="020B0604030504040204" pitchFamily="50" charset="-128"/>
                <a:ea typeface="Meiryo UI" panose="020B0604030504040204" pitchFamily="50" charset="-128"/>
              </a:defRPr>
            </a:lvl4pPr>
            <a:lvl5pPr marL="1828800" indent="0">
              <a:buNone/>
              <a:defRPr>
                <a:latin typeface="Meiryo UI" panose="020B0604030504040204" pitchFamily="50" charset="-128"/>
                <a:ea typeface="Meiryo UI" panose="020B0604030504040204" pitchFamily="50" charset="-128"/>
              </a:defRPr>
            </a:lvl5pPr>
          </a:lstStyle>
          <a:p>
            <a:pPr>
              <a:spcAft>
                <a:spcPts val="300"/>
              </a:spcAft>
            </a:pPr>
            <a:endParaRPr kumimoji="1" lang="en-US" altLang="ja-JP" sz="2800" b="1" dirty="0" smtClean="0">
              <a:solidFill>
                <a:schemeClr val="accent1"/>
              </a:solidFill>
              <a:latin typeface="游ゴシック" panose="020B0400000000000000" pitchFamily="50" charset="-128"/>
              <a:ea typeface="游ゴシック" panose="020B0400000000000000" pitchFamily="50" charset="-128"/>
            </a:endParaRPr>
          </a:p>
        </p:txBody>
      </p:sp>
      <p:sp>
        <p:nvSpPr>
          <p:cNvPr id="30" name="コンテンツ プレースホルダー 2">
            <a:extLst>
              <a:ext uri="{FF2B5EF4-FFF2-40B4-BE49-F238E27FC236}">
                <a16:creationId xmlns:a16="http://schemas.microsoft.com/office/drawing/2014/main" id="{8A6FC6F2-80B4-49A7-9448-33FE2DF0E967}"/>
              </a:ext>
            </a:extLst>
          </p:cNvPr>
          <p:cNvSpPr>
            <a:spLocks noGrp="1"/>
          </p:cNvSpPr>
          <p:nvPr>
            <p:ph idx="12"/>
          </p:nvPr>
        </p:nvSpPr>
        <p:spPr>
          <a:xfrm>
            <a:off x="3367931" y="381705"/>
            <a:ext cx="1208643" cy="1200098"/>
          </a:xfrm>
        </p:spPr>
        <p:txBody>
          <a:bodyPr rtlCol="0" anchor="ctr">
            <a:noAutofit/>
          </a:bodyPr>
          <a:lstStyle>
            <a:lvl1pPr marL="0" indent="0" algn="ctr">
              <a:buNone/>
              <a:defRPr sz="4000">
                <a:solidFill>
                  <a:schemeClr val="bg1"/>
                </a:solidFill>
                <a:latin typeface="Meiryo UI" panose="020B0604030504040204" pitchFamily="50" charset="-128"/>
                <a:ea typeface="Meiryo UI" panose="020B0604030504040204" pitchFamily="50" charset="-128"/>
              </a:defRPr>
            </a:lvl1pPr>
            <a:lvl2pPr marL="457200" indent="0">
              <a:buNone/>
              <a:defRPr>
                <a:solidFill>
                  <a:schemeClr val="bg1"/>
                </a:solidFill>
                <a:latin typeface="Meiryo UI" panose="020B0604030504040204" pitchFamily="50" charset="-128"/>
                <a:ea typeface="Meiryo UI" panose="020B0604030504040204" pitchFamily="50" charset="-128"/>
              </a:defRPr>
            </a:lvl2pPr>
            <a:lvl3pPr marL="914400" indent="0">
              <a:buNone/>
              <a:defRPr>
                <a:solidFill>
                  <a:schemeClr val="bg1"/>
                </a:solidFill>
                <a:latin typeface="Meiryo UI" panose="020B0604030504040204" pitchFamily="50" charset="-128"/>
                <a:ea typeface="Meiryo UI" panose="020B0604030504040204" pitchFamily="50" charset="-128"/>
              </a:defRPr>
            </a:lvl3pPr>
            <a:lvl4pPr marL="1371600" indent="0">
              <a:buNone/>
              <a:defRPr>
                <a:solidFill>
                  <a:schemeClr val="bg1"/>
                </a:solidFill>
                <a:latin typeface="Meiryo UI" panose="020B0604030504040204" pitchFamily="50" charset="-128"/>
                <a:ea typeface="Meiryo UI" panose="020B0604030504040204" pitchFamily="50" charset="-128"/>
              </a:defRPr>
            </a:lvl4pPr>
            <a:lvl5pPr marL="1828800" indent="0">
              <a:buNone/>
              <a:defRPr>
                <a:solidFill>
                  <a:schemeClr val="bg1"/>
                </a:solidFill>
                <a:latin typeface="Meiryo UI" panose="020B0604030504040204" pitchFamily="50" charset="-128"/>
                <a:ea typeface="Meiryo UI" panose="020B0604030504040204" pitchFamily="50" charset="-128"/>
              </a:defRPr>
            </a:lvl5pPr>
          </a:lstStyle>
          <a:p>
            <a:pPr lvl="0" rtl="0"/>
            <a:endParaRPr lang="ja-JP" altLang="en-US" noProof="0" dirty="0"/>
          </a:p>
        </p:txBody>
      </p:sp>
    </p:spTree>
    <p:extLst>
      <p:ext uri="{BB962C8B-B14F-4D97-AF65-F5344CB8AC3E}">
        <p14:creationId xmlns:p14="http://schemas.microsoft.com/office/powerpoint/2010/main" val="113094047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セクション ヘッダー">
    <p:bg>
      <p:bgPr>
        <a:solidFill>
          <a:schemeClr val="accent2"/>
        </a:solidFill>
        <a:effectLst/>
      </p:bgPr>
    </p:bg>
    <p:spTree>
      <p:nvGrpSpPr>
        <p:cNvPr id="1" name=""/>
        <p:cNvGrpSpPr/>
        <p:nvPr/>
      </p:nvGrpSpPr>
      <p:grpSpPr>
        <a:xfrm>
          <a:off x="0" y="0"/>
          <a:ext cx="0" cy="0"/>
          <a:chOff x="0" y="0"/>
          <a:chExt cx="0" cy="0"/>
        </a:xfrm>
      </p:grpSpPr>
      <p:sp>
        <p:nvSpPr>
          <p:cNvPr id="7" name="長方形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2" name="フリーフォーム(F)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フリーフォーム(F)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15" name="フリーフォーム(F)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Meiryo UI" panose="020B0604030504040204" pitchFamily="50" charset="-128"/>
                <a:ea typeface="Meiryo UI" panose="020B0604030504040204" pitchFamily="50" charset="-128"/>
              </a:defRPr>
            </a:lvl1pPr>
          </a:lstStyle>
          <a:p>
            <a:pPr rtl="0"/>
            <a:r>
              <a:rPr lang="ja-JP" altLang="en-US" noProof="0" smtClean="0"/>
              <a:t>マスター タイトルの書式設定</a:t>
            </a:r>
            <a:endParaRPr lang="ja-JP" altLang="en-US" noProof="0"/>
          </a:p>
        </p:txBody>
      </p:sp>
      <p:sp>
        <p:nvSpPr>
          <p:cNvPr id="3" name="テキスト プレースホルダー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rtlCol="0">
            <a:noAutofit/>
          </a:bodyPr>
          <a:lstStyle>
            <a:lvl1pPr marL="0" indent="0">
              <a:lnSpc>
                <a:spcPct val="150000"/>
              </a:lnSpc>
              <a:buNone/>
              <a:defRPr sz="2400">
                <a:solidFill>
                  <a:schemeClr val="bg1"/>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ja-JP" altLang="en-US" noProof="0"/>
              <a:t>クリックしてマスター テキストのスタイルを編集</a:t>
            </a:r>
          </a:p>
        </p:txBody>
      </p:sp>
      <p:sp>
        <p:nvSpPr>
          <p:cNvPr id="4" name="日付プレースホルダー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Meiryo UI" panose="020B0604030504040204" pitchFamily="50" charset="-128"/>
                <a:ea typeface="Meiryo UI" panose="020B0604030504040204" pitchFamily="50" charset="-128"/>
              </a:defRPr>
            </a:lvl1pPr>
          </a:lstStyle>
          <a:p>
            <a:fld id="{73141FBE-F76D-47CB-8317-C807D6D0FE62}" type="datetime1">
              <a:rPr lang="ja-JP" altLang="en-US" smtClean="0"/>
              <a:t>2023/8/7</a:t>
            </a:fld>
            <a:endParaRPr lang="ja-JP" altLang="en-US">
              <a:latin typeface="Meiryo UI" panose="020B0604030504040204" pitchFamily="50" charset="-128"/>
            </a:endParaRPr>
          </a:p>
        </p:txBody>
      </p:sp>
      <p:sp>
        <p:nvSpPr>
          <p:cNvPr id="5" name="フッター プレースホルダー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a:latin typeface="Meiryo UI" panose="020B0604030504040204" pitchFamily="50" charset="-128"/>
            </a:endParaRPr>
          </a:p>
        </p:txBody>
      </p:sp>
    </p:spTree>
    <p:extLst>
      <p:ext uri="{BB962C8B-B14F-4D97-AF65-F5344CB8AC3E}">
        <p14:creationId xmlns:p14="http://schemas.microsoft.com/office/powerpoint/2010/main" val="280263503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グラフ">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eiryo UI" panose="020B0604030504040204" pitchFamily="50" charset="-128"/>
                <a:ea typeface="Meiryo UI" panose="020B0604030504040204" pitchFamily="50" charset="-128"/>
              </a:defRPr>
            </a:lvl1pPr>
          </a:lstStyle>
          <a:p>
            <a:pPr rtl="0"/>
            <a:r>
              <a:rPr lang="ja-JP" altLang="en-US" noProof="0" dirty="0" smtClean="0"/>
              <a:t>マスター タイトルの書式設定</a:t>
            </a:r>
            <a:endParaRPr lang="ja-JP" altLang="en-US" noProof="0" dirty="0"/>
          </a:p>
        </p:txBody>
      </p:sp>
      <p:sp>
        <p:nvSpPr>
          <p:cNvPr id="4" name="フリーフォーム(F)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5" name="フリーフォーム(F)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10" name="日付プレースホルダー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eiryo UI" panose="020B0604030504040204" pitchFamily="50" charset="-128"/>
                <a:ea typeface="Meiryo UI" panose="020B0604030504040204" pitchFamily="50" charset="-128"/>
              </a:defRPr>
            </a:lvl1pPr>
          </a:lstStyle>
          <a:p>
            <a:fld id="{F9B62BCA-BEFB-48CE-99CE-26E6B3273D57}" type="datetime1">
              <a:rPr lang="ja-JP" altLang="en-US" smtClean="0"/>
              <a:t>2023/8/7</a:t>
            </a:fld>
            <a:endParaRPr lang="ja-JP" altLang="en-US">
              <a:latin typeface="Meiryo UI" panose="020B0604030504040204" pitchFamily="50" charset="-128"/>
            </a:endParaRPr>
          </a:p>
        </p:txBody>
      </p:sp>
      <p:sp>
        <p:nvSpPr>
          <p:cNvPr id="11" name="フッター プレースホルダー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ndParaRPr>
          </a:p>
        </p:txBody>
      </p:sp>
      <p:sp>
        <p:nvSpPr>
          <p:cNvPr id="12" name="スライド番号プレースホルダー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a:latin typeface="Meiryo UI" panose="020B0604030504040204" pitchFamily="50" charset="-128"/>
            </a:endParaRPr>
          </a:p>
        </p:txBody>
      </p:sp>
    </p:spTree>
    <p:extLst>
      <p:ext uri="{BB962C8B-B14F-4D97-AF65-F5344CB8AC3E}">
        <p14:creationId xmlns:p14="http://schemas.microsoft.com/office/powerpoint/2010/main" val="36978186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引用文">
    <p:bg>
      <p:bgPr>
        <a:solidFill>
          <a:schemeClr val="accent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rtlCol="0">
            <a:noAutofit/>
          </a:bodyPr>
          <a:lstStyle>
            <a:lvl1pPr algn="ctr">
              <a:lnSpc>
                <a:spcPct val="100000"/>
              </a:lnSpc>
              <a:defRPr sz="4600">
                <a:solidFill>
                  <a:schemeClr val="bg1"/>
                </a:solidFill>
                <a:latin typeface="Meiryo UI" panose="020B0604030504040204" pitchFamily="50" charset="-128"/>
                <a:ea typeface="Meiryo UI" panose="020B0604030504040204" pitchFamily="50" charset="-128"/>
              </a:defRPr>
            </a:lvl1pPr>
          </a:lstStyle>
          <a:p>
            <a:pPr rtl="0"/>
            <a:r>
              <a:rPr lang="ja-JP" altLang="en-US" noProof="0" smtClean="0"/>
              <a:t>マスター タイトルの書式設定</a:t>
            </a:r>
            <a:endParaRPr lang="ja-JP" altLang="en-US" noProof="0"/>
          </a:p>
        </p:txBody>
      </p:sp>
      <p:sp>
        <p:nvSpPr>
          <p:cNvPr id="8" name="テキスト プレースホルダー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Meiryo UI" panose="020B0604030504040204" pitchFamily="50" charset="-128"/>
                <a:ea typeface="Meiryo UI" panose="020B0604030504040204" pitchFamily="50" charset="-128"/>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ja-JP" altLang="en-US" noProof="0" dirty="0"/>
              <a:t>“</a:t>
            </a:r>
          </a:p>
        </p:txBody>
      </p:sp>
      <p:sp>
        <p:nvSpPr>
          <p:cNvPr id="10" name="テキスト プレースホルダー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881813" y="4494213"/>
            <a:ext cx="3511550" cy="679450"/>
          </a:xfrm>
        </p:spPr>
        <p:txBody>
          <a:bodyPr rtlCol="0">
            <a:noAutofit/>
          </a:bodyPr>
          <a:lstStyle>
            <a:lvl1pPr marL="0" indent="0" algn="r">
              <a:buNone/>
              <a:defRPr sz="2000">
                <a:solidFill>
                  <a:schemeClr val="bg1"/>
                </a:solidFill>
                <a:latin typeface="Meiryo UI" panose="020B0604030504040204" pitchFamily="50" charset="-128"/>
                <a:ea typeface="Meiryo UI" panose="020B0604030504040204" pitchFamily="50" charset="-128"/>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ja-JP" altLang="en-US" noProof="0"/>
              <a:t>クリックしてマスター テキストのスタイルを編集</a:t>
            </a:r>
          </a:p>
        </p:txBody>
      </p:sp>
      <p:sp>
        <p:nvSpPr>
          <p:cNvPr id="9" name="テキスト プレースホルダー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Meiryo UI" panose="020B0604030504040204" pitchFamily="50" charset="-128"/>
                <a:ea typeface="Meiryo UI" panose="020B0604030504040204" pitchFamily="50" charset="-128"/>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ja-JP" altLang="en-US" noProof="0"/>
              <a:t>”</a:t>
            </a:r>
          </a:p>
        </p:txBody>
      </p:sp>
      <p:sp>
        <p:nvSpPr>
          <p:cNvPr id="3" name="日付プレースホルダー 2">
            <a:extLst>
              <a:ext uri="{FF2B5EF4-FFF2-40B4-BE49-F238E27FC236}">
                <a16:creationId xmlns:a16="http://schemas.microsoft.com/office/drawing/2014/main" id="{A0C71211-4520-46A1-9487-4AE49C3239EF}"/>
              </a:ext>
            </a:extLst>
          </p:cNvPr>
          <p:cNvSpPr>
            <a:spLocks noGrp="1"/>
          </p:cNvSpPr>
          <p:nvPr>
            <p:ph type="dt" sz="half" idx="10"/>
          </p:nvPr>
        </p:nvSpPr>
        <p:spPr/>
        <p:txBody>
          <a:bodyPr rtlCol="0">
            <a:noAutofit/>
          </a:bodyPr>
          <a:lstStyle>
            <a:lvl1pPr>
              <a:defRPr>
                <a:solidFill>
                  <a:schemeClr val="accent2"/>
                </a:solidFill>
                <a:latin typeface="Meiryo UI" panose="020B0604030504040204" pitchFamily="50" charset="-128"/>
                <a:ea typeface="Meiryo UI" panose="020B0604030504040204" pitchFamily="50" charset="-128"/>
              </a:defRPr>
            </a:lvl1pPr>
          </a:lstStyle>
          <a:p>
            <a:fld id="{00A97E35-4C35-413F-9356-8AFCAA41FC38}" type="datetime1">
              <a:rPr lang="ja-JP" altLang="en-US" smtClean="0"/>
              <a:t>2023/8/7</a:t>
            </a:fld>
            <a:endParaRPr lang="ja-JP" altLang="en-US">
              <a:latin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96356206-85FD-45F5-A1F7-128DB34C860F}"/>
              </a:ext>
            </a:extLst>
          </p:cNvPr>
          <p:cNvSpPr>
            <a:spLocks noGrp="1"/>
          </p:cNvSpPr>
          <p:nvPr>
            <p:ph type="ftr" sz="quarter" idx="11"/>
          </p:nvPr>
        </p:nvSpPr>
        <p:spPr/>
        <p:txBody>
          <a:bodyPr rtlCol="0">
            <a:noAutofit/>
          </a:bodyPr>
          <a:lstStyle>
            <a:lvl1pPr>
              <a:defRPr>
                <a:solidFill>
                  <a:schemeClr val="accent2"/>
                </a:solidFill>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rtlCol="0">
            <a:noAutofit/>
          </a:bodyPr>
          <a:lstStyle>
            <a:lvl1pPr>
              <a:defRPr>
                <a:solidFill>
                  <a:schemeClr val="accent2"/>
                </a:solidFill>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a:latin typeface="Meiryo UI" panose="020B0604030504040204" pitchFamily="50" charset="-128"/>
            </a:endParaRPr>
          </a:p>
        </p:txBody>
      </p:sp>
    </p:spTree>
    <p:extLst>
      <p:ext uri="{BB962C8B-B14F-4D97-AF65-F5344CB8AC3E}">
        <p14:creationId xmlns:p14="http://schemas.microsoft.com/office/powerpoint/2010/main" val="147694759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チーム">
    <p:spTree>
      <p:nvGrpSpPr>
        <p:cNvPr id="1" name=""/>
        <p:cNvGrpSpPr/>
        <p:nvPr/>
      </p:nvGrpSpPr>
      <p:grpSpPr>
        <a:xfrm>
          <a:off x="0" y="0"/>
          <a:ext cx="0" cy="0"/>
          <a:chOff x="0" y="0"/>
          <a:chExt cx="0" cy="0"/>
        </a:xfrm>
      </p:grpSpPr>
      <p:sp>
        <p:nvSpPr>
          <p:cNvPr id="30" name="長方形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31" name="タイトル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rtlCol="0" anchor="b">
            <a:noAutofit/>
          </a:bodyPr>
          <a:lstStyle>
            <a:lvl1pPr>
              <a:defRPr sz="4800" b="1">
                <a:latin typeface="Meiryo UI" panose="020B0604030504040204" pitchFamily="50" charset="-128"/>
                <a:ea typeface="Meiryo UI" panose="020B0604030504040204" pitchFamily="50" charset="-128"/>
              </a:defRPr>
            </a:lvl1pPr>
          </a:lstStyle>
          <a:p>
            <a:pPr rtl="0"/>
            <a:r>
              <a:rPr lang="ja-JP" altLang="en-US" noProof="0" smtClean="0"/>
              <a:t>マスター タイトルの書式設定</a:t>
            </a:r>
            <a:endParaRPr lang="ja-JP" altLang="en-US" noProof="0"/>
          </a:p>
        </p:txBody>
      </p:sp>
      <p:sp>
        <p:nvSpPr>
          <p:cNvPr id="6" name="図プレースホルダー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10" name="テキスト プレースホルダー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11" name="テキスト プレースホルダー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7" name="図プレースホルダー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12" name="テキスト プレースホルダー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13" name="テキスト プレースホルダー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8" name="図プレースホルダー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14" name="テキスト プレースホルダー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15" name="テキスト プレースホルダー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9" name="図プレースホルダー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16" name="テキスト プレースホルダー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17" name="テキスト プレースホルダー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3" name="日付プレースホルダー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Meiryo UI" panose="020B0604030504040204" pitchFamily="50" charset="-128"/>
                <a:ea typeface="Meiryo UI" panose="020B0604030504040204" pitchFamily="50" charset="-128"/>
              </a:defRPr>
            </a:lvl1pPr>
          </a:lstStyle>
          <a:p>
            <a:fld id="{23134C78-07A5-4632-BC43-0FD35235C595}" type="datetime1">
              <a:rPr lang="ja-JP" altLang="en-US" smtClean="0"/>
              <a:t>2023/8/7</a:t>
            </a:fld>
            <a:endParaRPr lang="ja-JP" altLang="en-US">
              <a:latin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a:latin typeface="Meiryo UI" panose="020B0604030504040204" pitchFamily="50" charset="-128"/>
            </a:endParaRPr>
          </a:p>
        </p:txBody>
      </p:sp>
      <p:sp>
        <p:nvSpPr>
          <p:cNvPr id="19" name="フリーフォーム(F)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21" name="フリーフォーム(F)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25" name="フリーフォーム(F)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26" name="円/楕円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27" name="フリーフォーム(F)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28" name="フリーフォーム(F)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29" name="フリーフォーム(F)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5441911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チーム全体">
    <p:bg>
      <p:bgPr>
        <a:solidFill>
          <a:schemeClr val="accent2"/>
        </a:solidFill>
        <a:effectLst/>
      </p:bgPr>
    </p:bg>
    <p:spTree>
      <p:nvGrpSpPr>
        <p:cNvPr id="1" name=""/>
        <p:cNvGrpSpPr/>
        <p:nvPr/>
      </p:nvGrpSpPr>
      <p:grpSpPr>
        <a:xfrm>
          <a:off x="0" y="0"/>
          <a:ext cx="0" cy="0"/>
          <a:chOff x="0" y="0"/>
          <a:chExt cx="0" cy="0"/>
        </a:xfrm>
      </p:grpSpPr>
      <p:sp>
        <p:nvSpPr>
          <p:cNvPr id="54" name="タイトル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rtlCol="0" anchor="b">
            <a:noAutofit/>
          </a:bodyPr>
          <a:lstStyle>
            <a:lvl1pPr>
              <a:defRPr sz="4800" b="1">
                <a:latin typeface="Meiryo UI" panose="020B0604030504040204" pitchFamily="50" charset="-128"/>
                <a:ea typeface="Meiryo UI" panose="020B0604030504040204" pitchFamily="50" charset="-128"/>
              </a:defRPr>
            </a:lvl1pPr>
          </a:lstStyle>
          <a:p>
            <a:pPr rtl="0"/>
            <a:r>
              <a:rPr lang="ja-JP" altLang="en-US" noProof="0" smtClean="0"/>
              <a:t>マスター タイトルの書式設定</a:t>
            </a:r>
            <a:endParaRPr lang="ja-JP" altLang="en-US" noProof="0"/>
          </a:p>
        </p:txBody>
      </p:sp>
      <p:sp>
        <p:nvSpPr>
          <p:cNvPr id="6" name="図プレースホルダー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31" name="テキスト プレースホルダー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32" name="テキスト プレースホルダー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33" name="図プレースホルダー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34" name="テキスト プレースホルダー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35" name="テキスト プレースホルダー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36" name="図プレースホルダー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37" name="テキスト プレースホルダー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38" name="テキスト プレースホルダー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39" name="図プレースホルダー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40" name="テキスト プレースホルダー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41" name="テキスト プレースホルダー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42" name="図プレースホルダー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43" name="テキスト プレースホルダー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44" name="テキスト プレースホルダー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45" name="図プレースホルダー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46" name="テキスト プレースホルダー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47" name="テキスト プレースホルダー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48" name="図プレースホルダー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49" name="テキスト プレースホルダー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50" name="テキスト プレースホルダー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51" name="図プレースホルダー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latin typeface="Meiryo UI" panose="020B0604030504040204" pitchFamily="50" charset="-128"/>
                <a:ea typeface="Meiryo UI" panose="020B0604030504040204" pitchFamily="50" charset="-128"/>
              </a:defRPr>
            </a:lvl1pPr>
          </a:lstStyle>
          <a:p>
            <a:pPr rtl="0"/>
            <a:r>
              <a:rPr lang="ja-JP" altLang="en-US" noProof="0" smtClean="0"/>
              <a:t>図を追加</a:t>
            </a:r>
            <a:endParaRPr lang="ja-JP" altLang="en-US" noProof="0"/>
          </a:p>
        </p:txBody>
      </p:sp>
      <p:sp>
        <p:nvSpPr>
          <p:cNvPr id="52" name="テキスト プレースホルダー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名前</a:t>
            </a:r>
          </a:p>
        </p:txBody>
      </p:sp>
      <p:sp>
        <p:nvSpPr>
          <p:cNvPr id="53" name="テキスト プレースホルダー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eiryo UI" panose="020B0604030504040204" pitchFamily="50" charset="-128"/>
                <a:ea typeface="Meiryo UI" panose="020B0604030504040204" pitchFamily="50" charset="-128"/>
              </a:defRPr>
            </a:lvl1pPr>
          </a:lstStyle>
          <a:p>
            <a:pPr lvl="0" rtl="0"/>
            <a:r>
              <a:rPr lang="ja-JP" altLang="en-US" noProof="0"/>
              <a:t>タイトル</a:t>
            </a:r>
          </a:p>
        </p:txBody>
      </p:sp>
      <p:sp>
        <p:nvSpPr>
          <p:cNvPr id="18" name="日付プレースホルダー 17">
            <a:extLst>
              <a:ext uri="{FF2B5EF4-FFF2-40B4-BE49-F238E27FC236}">
                <a16:creationId xmlns:a16="http://schemas.microsoft.com/office/drawing/2014/main" id="{30445668-2DC5-E84C-8B16-922BC95F13F2}"/>
              </a:ext>
            </a:extLst>
          </p:cNvPr>
          <p:cNvSpPr>
            <a:spLocks noGrp="1"/>
          </p:cNvSpPr>
          <p:nvPr>
            <p:ph type="dt" sz="half" idx="25"/>
          </p:nvPr>
        </p:nvSpPr>
        <p:spPr/>
        <p:txBody>
          <a:bodyPr rtlCol="0">
            <a:noAutofit/>
          </a:bodyPr>
          <a:lstStyle>
            <a:lvl1pPr>
              <a:defRPr>
                <a:solidFill>
                  <a:schemeClr val="accent3"/>
                </a:solidFill>
                <a:latin typeface="Meiryo UI" panose="020B0604030504040204" pitchFamily="50" charset="-128"/>
                <a:ea typeface="Meiryo UI" panose="020B0604030504040204" pitchFamily="50" charset="-128"/>
              </a:defRPr>
            </a:lvl1pPr>
          </a:lstStyle>
          <a:p>
            <a:fld id="{79A9D7F4-3F12-423D-90A5-37F30CA85CAA}" type="datetime1">
              <a:rPr lang="ja-JP" altLang="en-US" smtClean="0"/>
              <a:t>2023/8/7</a:t>
            </a:fld>
            <a:endParaRPr lang="ja-JP" altLang="en-US">
              <a:latin typeface="Meiryo UI" panose="020B0604030504040204" pitchFamily="50" charset="-128"/>
            </a:endParaRPr>
          </a:p>
        </p:txBody>
      </p:sp>
      <p:sp>
        <p:nvSpPr>
          <p:cNvPr id="22" name="フッター プレースホルダー 21">
            <a:extLst>
              <a:ext uri="{FF2B5EF4-FFF2-40B4-BE49-F238E27FC236}">
                <a16:creationId xmlns:a16="http://schemas.microsoft.com/office/drawing/2014/main" id="{D9227732-A878-814C-8621-64ED1B2CCF9F}"/>
              </a:ext>
            </a:extLst>
          </p:cNvPr>
          <p:cNvSpPr>
            <a:spLocks noGrp="1"/>
          </p:cNvSpPr>
          <p:nvPr>
            <p:ph type="ftr" sz="quarter" idx="26"/>
          </p:nvPr>
        </p:nvSpPr>
        <p:spPr/>
        <p:txBody>
          <a:bodyPr rtlCol="0">
            <a:noAutofit/>
          </a:bodyPr>
          <a:lstStyle>
            <a:lvl1pPr>
              <a:defRPr>
                <a:solidFill>
                  <a:schemeClr val="accent3"/>
                </a:solidFill>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ndParaRPr>
          </a:p>
        </p:txBody>
      </p:sp>
      <p:sp>
        <p:nvSpPr>
          <p:cNvPr id="23" name="スライド番号プレースホルダー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rtlCol="0">
            <a:noAutofit/>
          </a:bodyPr>
          <a:lstStyle>
            <a:lvl1pPr>
              <a:defRPr>
                <a:solidFill>
                  <a:schemeClr val="accent3"/>
                </a:solidFill>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a:latin typeface="Meiryo UI" panose="020B0604030504040204" pitchFamily="50" charset="-128"/>
            </a:endParaRPr>
          </a:p>
        </p:txBody>
      </p:sp>
    </p:spTree>
    <p:extLst>
      <p:ext uri="{BB962C8B-B14F-4D97-AF65-F5344CB8AC3E}">
        <p14:creationId xmlns:p14="http://schemas.microsoft.com/office/powerpoint/2010/main" val="20057219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38577B-25EC-4B1E-8CC6-6FB367D8A381}" type="datetime1">
              <a:rPr lang="ja-JP" altLang="en-US" smtClean="0"/>
              <a:t>2023/8/7</a:t>
            </a:fld>
            <a:endParaRPr lang="ja-JP" altLang="en-US">
              <a:latin typeface="Meiryo UI" panose="020B0604030504040204" pitchFamily="50" charset="-128"/>
            </a:endParaRPr>
          </a:p>
        </p:txBody>
      </p:sp>
      <p:sp>
        <p:nvSpPr>
          <p:cNvPr id="5" name="フッター プレースホルダー 4"/>
          <p:cNvSpPr>
            <a:spLocks noGrp="1"/>
          </p:cNvSpPr>
          <p:nvPr>
            <p:ph type="ftr" sz="quarter" idx="11"/>
          </p:nvPr>
        </p:nvSpPr>
        <p:spPr/>
        <p:txBody>
          <a:bodyPr/>
          <a:lstStyle/>
          <a:p>
            <a:endParaRPr lang="ja-JP" altLang="en-US">
              <a:latin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294A09A9-5501-47C1-A89A-A340965A2BE2}" type="slidenum">
              <a:rPr lang="en-US" altLang="ja-JP" smtClean="0"/>
              <a:pPr/>
              <a:t>‹#›</a:t>
            </a:fld>
            <a:endParaRPr lang="ja-JP" altLang="en-US" dirty="0"/>
          </a:p>
        </p:txBody>
      </p:sp>
      <p:sp>
        <p:nvSpPr>
          <p:cNvPr id="7" name="フリーフォーム(F)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8" name="フリーフォーム(F)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フリーフォーム(F)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656649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AC6BF4E-62D9-4C40-9291-25A7714795B6}"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11"/>
          </p:nvPr>
        </p:nvSpPr>
        <p:spPr/>
        <p:txBody>
          <a:bodyPr/>
          <a:lstStyle/>
          <a:p>
            <a:endParaRPr lang="ja-JP" altLang="en-US" noProof="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43168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A44B4E1-7632-45B8-9A26-2D37C0DB469E}"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p:txBody>
          <a:bodyPr/>
          <a:lstStyle/>
          <a:p>
            <a:endParaRPr lang="ja-JP" altLang="en-US" noProof="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6276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9A3D7B-B38C-4B80-9A79-D658CFCA816D}"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8" name="フッター プレースホルダー 7"/>
          <p:cNvSpPr>
            <a:spLocks noGrp="1"/>
          </p:cNvSpPr>
          <p:nvPr>
            <p:ph type="ftr" sz="quarter" idx="11"/>
          </p:nvPr>
        </p:nvSpPr>
        <p:spPr/>
        <p:txBody>
          <a:bodyPr/>
          <a:lstStyle/>
          <a:p>
            <a:endParaRPr lang="ja-JP" altLang="en-US" noProof="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p:txBody>
          <a:body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6078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DF48063-155F-464A-81D4-36D710431CD9}"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endParaRPr lang="ja-JP" altLang="en-US" noProof="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624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B870F5-5719-4157-BB7C-FFDDE78D96FA}"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3" name="フッター プレースホルダー 2"/>
          <p:cNvSpPr>
            <a:spLocks noGrp="1"/>
          </p:cNvSpPr>
          <p:nvPr>
            <p:ph type="ftr" sz="quarter" idx="11"/>
          </p:nvPr>
        </p:nvSpPr>
        <p:spPr/>
        <p:txBody>
          <a:bodyPr/>
          <a:lstStyle/>
          <a:p>
            <a:endParaRPr lang="ja-JP" altLang="en-US" noProof="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1269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7DC483-6135-418D-9352-177CDF83DD76}"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p:txBody>
          <a:bodyPr/>
          <a:lstStyle/>
          <a:p>
            <a:endParaRPr lang="ja-JP" altLang="en-US" noProof="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457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27B8D2-157B-44FF-AE84-2C0BC5B95170}"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p:txBody>
          <a:bodyPr/>
          <a:lstStyle/>
          <a:p>
            <a:endParaRPr lang="ja-JP" altLang="en-US" noProof="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071305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3B2CF-153F-430D-8718-CF4D34EB0444}" type="datetime1">
              <a:rPr lang="ja-JP" altLang="en-US" noProof="0" smtClean="0">
                <a:latin typeface="Meiryo UI" panose="020B0604030504040204" pitchFamily="50" charset="-128"/>
                <a:ea typeface="Meiryo UI" panose="020B0604030504040204" pitchFamily="50" charset="-128"/>
              </a:rPr>
              <a:t>2023/8/7</a:t>
            </a:fld>
            <a:endParaRPr lang="ja-JP" altLang="en-US" noProof="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noProof="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A09A9-5501-47C1-A89A-A340965A2BE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3719460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51" r:id="rId13"/>
    <p:sldLayoutId id="2147483660" r:id="rId14"/>
    <p:sldLayoutId id="2147483654" r:id="rId15"/>
    <p:sldLayoutId id="2147483658" r:id="rId16"/>
    <p:sldLayoutId id="2147483662" r:id="rId17"/>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imin-kyoudouka@city.uruma.lg.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DF3D98-3C30-4CFC-8643-C81E829C8C25}"/>
              </a:ext>
            </a:extLst>
          </p:cNvPr>
          <p:cNvSpPr>
            <a:spLocks noGrp="1"/>
          </p:cNvSpPr>
          <p:nvPr>
            <p:ph type="ctrTitle"/>
          </p:nvPr>
        </p:nvSpPr>
        <p:spPr>
          <a:xfrm>
            <a:off x="685347" y="1068388"/>
            <a:ext cx="10821307" cy="2387600"/>
          </a:xfrm>
        </p:spPr>
        <p:txBody>
          <a:bodyPr rtlCol="0" anchor="ctr"/>
          <a:lstStyle/>
          <a:p>
            <a:pPr algn="l" rtl="0"/>
            <a:r>
              <a:rPr lang="ja-JP" altLang="en-US" sz="4400" b="1" dirty="0" smtClean="0">
                <a:latin typeface="Meiryo UI" panose="020B0604030504040204" pitchFamily="34" charset="-128"/>
                <a:ea typeface="Meiryo UI" panose="020B0604030504040204" pitchFamily="34" charset="-128"/>
                <a:cs typeface="Meiryo UI" panose="020B0604030504040204" pitchFamily="34" charset="-128"/>
              </a:rPr>
              <a:t>令和５年度</a:t>
            </a:r>
            <a:r>
              <a:rPr lang="en-US" altLang="ja-JP" sz="4400" b="1" dirty="0" smtClean="0">
                <a:latin typeface="Meiryo UI" panose="020B0604030504040204" pitchFamily="34" charset="-128"/>
                <a:ea typeface="Meiryo UI" panose="020B0604030504040204" pitchFamily="34" charset="-128"/>
                <a:cs typeface="Meiryo UI" panose="020B0604030504040204" pitchFamily="34" charset="-128"/>
              </a:rPr>
              <a:t/>
            </a:r>
            <a:br>
              <a:rPr lang="en-US" altLang="ja-JP" sz="4400" b="1" dirty="0" smtClean="0">
                <a:latin typeface="Meiryo UI" panose="020B0604030504040204" pitchFamily="34" charset="-128"/>
                <a:ea typeface="Meiryo UI" panose="020B0604030504040204" pitchFamily="34" charset="-128"/>
                <a:cs typeface="Meiryo UI" panose="020B0604030504040204" pitchFamily="34" charset="-128"/>
              </a:rPr>
            </a:br>
            <a:r>
              <a:rPr lang="ja-JP" altLang="en-US" sz="4400" b="1" dirty="0" smtClean="0">
                <a:latin typeface="Meiryo UI" panose="020B0604030504040204" pitchFamily="34" charset="-128"/>
                <a:ea typeface="Meiryo UI" panose="020B0604030504040204" pitchFamily="34" charset="-128"/>
                <a:cs typeface="Meiryo UI" panose="020B0604030504040204" pitchFamily="34" charset="-128"/>
              </a:rPr>
              <a:t>がんばろう！地域活動元気応援事業補助金</a:t>
            </a:r>
            <a:endParaRPr lang="ja-JP" altLang="en-US" sz="4400" b="1" dirty="0">
              <a:latin typeface="Meiryo UI" panose="020B0604030504040204" pitchFamily="34" charset="-128"/>
              <a:ea typeface="Meiryo UI" panose="020B0604030504040204" pitchFamily="34" charset="-128"/>
              <a:cs typeface="Meiryo UI" panose="020B0604030504040204" pitchFamily="34" charset="-128"/>
            </a:endParaRPr>
          </a:p>
        </p:txBody>
      </p:sp>
      <p:sp>
        <p:nvSpPr>
          <p:cNvPr id="5" name="サブタイトル 4"/>
          <p:cNvSpPr>
            <a:spLocks noGrp="1"/>
          </p:cNvSpPr>
          <p:nvPr>
            <p:ph type="subTitle" idx="1"/>
          </p:nvPr>
        </p:nvSpPr>
        <p:spPr>
          <a:xfrm>
            <a:off x="685347" y="3444876"/>
            <a:ext cx="9500507" cy="806675"/>
          </a:xfrm>
        </p:spPr>
        <p:txBody>
          <a:bodyPr/>
          <a:lstStyle/>
          <a:p>
            <a:pPr algn="l"/>
            <a:r>
              <a:rPr kumimoji="1" lang="ja-JP" altLang="en-US" sz="2800" dirty="0" smtClean="0"/>
              <a:t>市民協働政策課</a:t>
            </a:r>
            <a:endParaRPr kumimoji="1" lang="ja-JP" altLang="en-US" sz="2800" dirty="0"/>
          </a:p>
        </p:txBody>
      </p:sp>
      <p:sp>
        <p:nvSpPr>
          <p:cNvPr id="4" name="サブタイトル 2">
            <a:extLst>
              <a:ext uri="{FF2B5EF4-FFF2-40B4-BE49-F238E27FC236}">
                <a16:creationId xmlns:a16="http://schemas.microsoft.com/office/drawing/2014/main" id="{A068D447-28D3-4F5F-B2DC-FD67E9015868}"/>
              </a:ext>
            </a:extLst>
          </p:cNvPr>
          <p:cNvSpPr txBox="1">
            <a:spLocks/>
          </p:cNvSpPr>
          <p:nvPr/>
        </p:nvSpPr>
        <p:spPr>
          <a:xfrm>
            <a:off x="2317421" y="5333857"/>
            <a:ext cx="8838259" cy="806675"/>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kumimoji="1" sz="3200" kern="1200">
                <a:solidFill>
                  <a:schemeClr val="tx1"/>
                </a:solidFill>
                <a:latin typeface="Meiryo UI" panose="020B0604030504040204" pitchFamily="50" charset="-128"/>
                <a:ea typeface="Meiryo UI" panose="020B0604030504040204" pitchFamily="50" charset="-128"/>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eiryo UI" panose="020B0604030504040204" pitchFamily="50" charset="-128"/>
                <a:ea typeface="Meiryo UI" panose="020B0604030504040204" pitchFamily="50" charset="-128"/>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eiryo UI" panose="020B0604030504040204" pitchFamily="50" charset="-128"/>
                <a:ea typeface="Meiryo UI" panose="020B0604030504040204" pitchFamily="50" charset="-128"/>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eiryo UI" panose="020B0604030504040204" pitchFamily="50" charset="-128"/>
                <a:ea typeface="Meiryo UI"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eiryo UI" panose="020B0604030504040204" pitchFamily="50" charset="-128"/>
                <a:ea typeface="Meiryo UI"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b="1" dirty="0" smtClean="0">
                <a:solidFill>
                  <a:schemeClr val="bg1"/>
                </a:solidFill>
                <a:latin typeface="Meiryo UI" panose="020B0604030504040204" pitchFamily="34" charset="-128"/>
                <a:ea typeface="Meiryo UI" panose="020B0604030504040204" pitchFamily="34" charset="-128"/>
                <a:cs typeface="Meiryo UI" panose="020B0604030504040204" pitchFamily="34" charset="-128"/>
              </a:rPr>
              <a:t>採択事業者向け事務処理マニュアル</a:t>
            </a:r>
            <a:endParaRPr lang="en-US" altLang="ja-JP" b="1" dirty="0">
              <a:solidFill>
                <a:schemeClr val="bg1"/>
              </a:solidFill>
              <a:latin typeface="Meiryo UI" panose="020B0604030504040204" pitchFamily="34" charset="-128"/>
              <a:ea typeface="Meiryo UI" panose="020B0604030504040204" pitchFamily="34" charset="-128"/>
              <a:cs typeface="Meiryo UI" panose="020B0604030504040204" pitchFamily="34" charset="-128"/>
            </a:endParaRPr>
          </a:p>
        </p:txBody>
      </p:sp>
    </p:spTree>
    <p:extLst>
      <p:ext uri="{BB962C8B-B14F-4D97-AF65-F5344CB8AC3E}">
        <p14:creationId xmlns:p14="http://schemas.microsoft.com/office/powerpoint/2010/main" val="2259308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10</a:t>
            </a:fld>
            <a:endParaRPr lang="ja-JP" altLang="en-US" dirty="0">
              <a:solidFill>
                <a:schemeClr val="bg1"/>
              </a:solidFill>
            </a:endParaRPr>
          </a:p>
        </p:txBody>
      </p:sp>
      <p:sp>
        <p:nvSpPr>
          <p:cNvPr id="5" name="コンテンツ プレースホルダー 4"/>
          <p:cNvSpPr>
            <a:spLocks noGrp="1"/>
          </p:cNvSpPr>
          <p:nvPr>
            <p:ph idx="1"/>
          </p:nvPr>
        </p:nvSpPr>
        <p:spPr>
          <a:xfrm>
            <a:off x="1167493" y="2017467"/>
            <a:ext cx="9779182" cy="4015033"/>
          </a:xfrm>
        </p:spPr>
        <p:txBody>
          <a:bodyPr/>
          <a:lstStyle/>
          <a:p>
            <a:r>
              <a:rPr lang="ja-JP" altLang="en-US" b="1" dirty="0" smtClean="0">
                <a:solidFill>
                  <a:schemeClr val="accent1"/>
                </a:solidFill>
              </a:rPr>
              <a:t>■補助対象経費について</a:t>
            </a:r>
            <a:endParaRPr lang="en-US" altLang="ja-JP" b="1" dirty="0" smtClean="0">
              <a:solidFill>
                <a:schemeClr val="accent1"/>
              </a:solidFill>
            </a:endParaRPr>
          </a:p>
          <a:p>
            <a:endParaRPr kumimoji="1" lang="ja-JP" altLang="en-US" sz="2000" dirty="0"/>
          </a:p>
        </p:txBody>
      </p:sp>
      <p:sp>
        <p:nvSpPr>
          <p:cNvPr id="6" name="コンテンツ プレースホルダー 5"/>
          <p:cNvSpPr>
            <a:spLocks noGrp="1"/>
          </p:cNvSpPr>
          <p:nvPr>
            <p:ph idx="11"/>
          </p:nvPr>
        </p:nvSpPr>
        <p:spPr/>
        <p:txBody>
          <a:bodyPr/>
          <a:lstStyle/>
          <a:p>
            <a:r>
              <a:rPr kumimoji="1" lang="ja-JP" altLang="en-US" sz="3200" b="1" dirty="0" smtClean="0"/>
              <a:t>事業終了後、実績報告書の提出</a:t>
            </a:r>
            <a:endParaRPr kumimoji="1" lang="ja-JP" altLang="en-US" sz="3200" b="1" dirty="0"/>
          </a:p>
        </p:txBody>
      </p:sp>
      <p:sp>
        <p:nvSpPr>
          <p:cNvPr id="7" name="コンテンツ プレースホルダー 6"/>
          <p:cNvSpPr>
            <a:spLocks noGrp="1"/>
          </p:cNvSpPr>
          <p:nvPr>
            <p:ph idx="12"/>
          </p:nvPr>
        </p:nvSpPr>
        <p:spPr/>
        <p:txBody>
          <a:bodyPr/>
          <a:lstStyle/>
          <a:p>
            <a:r>
              <a:rPr kumimoji="1" lang="en-US" altLang="ja-JP" dirty="0" smtClean="0"/>
              <a:t>3</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4266299424"/>
              </p:ext>
            </p:extLst>
          </p:nvPr>
        </p:nvGraphicFramePr>
        <p:xfrm>
          <a:off x="1167493" y="2427764"/>
          <a:ext cx="9183006" cy="3977640"/>
        </p:xfrm>
        <a:graphic>
          <a:graphicData uri="http://schemas.openxmlformats.org/drawingml/2006/table">
            <a:tbl>
              <a:tblPr firstRow="1" bandRow="1">
                <a:tableStyleId>{5C22544A-7EE6-4342-B048-85BDC9FD1C3A}</a:tableStyleId>
              </a:tblPr>
              <a:tblGrid>
                <a:gridCol w="3061002">
                  <a:extLst>
                    <a:ext uri="{9D8B030D-6E8A-4147-A177-3AD203B41FA5}">
                      <a16:colId xmlns:a16="http://schemas.microsoft.com/office/drawing/2014/main" val="3658758449"/>
                    </a:ext>
                  </a:extLst>
                </a:gridCol>
                <a:gridCol w="3061002">
                  <a:extLst>
                    <a:ext uri="{9D8B030D-6E8A-4147-A177-3AD203B41FA5}">
                      <a16:colId xmlns:a16="http://schemas.microsoft.com/office/drawing/2014/main" val="2491665745"/>
                    </a:ext>
                  </a:extLst>
                </a:gridCol>
                <a:gridCol w="3061002">
                  <a:extLst>
                    <a:ext uri="{9D8B030D-6E8A-4147-A177-3AD203B41FA5}">
                      <a16:colId xmlns:a16="http://schemas.microsoft.com/office/drawing/2014/main" val="4184692861"/>
                    </a:ext>
                  </a:extLst>
                </a:gridCol>
              </a:tblGrid>
              <a:tr h="280266">
                <a:tc>
                  <a:txBody>
                    <a:bodyPr/>
                    <a:lstStyle/>
                    <a:p>
                      <a:pPr algn="ctr"/>
                      <a:r>
                        <a:rPr kumimoji="1" lang="ja-JP" altLang="en-US" sz="1400" dirty="0" smtClean="0"/>
                        <a:t>補助対象経費</a:t>
                      </a:r>
                      <a:endParaRPr kumimoji="1" lang="ja-JP" altLang="en-US" sz="1400" dirty="0"/>
                    </a:p>
                  </a:txBody>
                  <a:tcPr anchor="ctr"/>
                </a:tc>
                <a:tc>
                  <a:txBody>
                    <a:bodyPr/>
                    <a:lstStyle/>
                    <a:p>
                      <a:pPr algn="ctr"/>
                      <a:r>
                        <a:rPr kumimoji="1" lang="ja-JP" altLang="en-US" sz="1400" dirty="0" smtClean="0"/>
                        <a:t>例</a:t>
                      </a:r>
                      <a:endParaRPr kumimoji="1" lang="ja-JP" altLang="en-US" sz="1400" dirty="0"/>
                    </a:p>
                  </a:txBody>
                  <a:tcPr anchor="ctr"/>
                </a:tc>
                <a:tc>
                  <a:txBody>
                    <a:bodyPr/>
                    <a:lstStyle/>
                    <a:p>
                      <a:pPr algn="ctr"/>
                      <a:r>
                        <a:rPr kumimoji="1" lang="ja-JP" altLang="en-US" sz="1400" dirty="0" smtClean="0"/>
                        <a:t>信憑書類（参考）</a:t>
                      </a:r>
                      <a:endParaRPr kumimoji="1" lang="ja-JP" altLang="en-US" sz="1400" dirty="0"/>
                    </a:p>
                  </a:txBody>
                  <a:tcPr anchor="ctr"/>
                </a:tc>
                <a:extLst>
                  <a:ext uri="{0D108BD9-81ED-4DB2-BD59-A6C34878D82A}">
                    <a16:rowId xmlns:a16="http://schemas.microsoft.com/office/drawing/2014/main" val="2575006021"/>
                  </a:ext>
                </a:extLst>
              </a:tr>
              <a:tr h="280266">
                <a:tc>
                  <a:txBody>
                    <a:bodyPr/>
                    <a:lstStyle/>
                    <a:p>
                      <a:r>
                        <a:rPr kumimoji="1" lang="ja-JP" altLang="en-US" sz="1400" dirty="0" smtClean="0"/>
                        <a:t>謝礼金</a:t>
                      </a:r>
                      <a:endParaRPr kumimoji="1" lang="ja-JP" altLang="en-US" sz="1400" dirty="0"/>
                    </a:p>
                  </a:txBody>
                  <a:tcPr anchor="ctr"/>
                </a:tc>
                <a:tc>
                  <a:txBody>
                    <a:bodyPr/>
                    <a:lstStyle/>
                    <a:p>
                      <a:r>
                        <a:rPr kumimoji="1" lang="ja-JP" altLang="en-US" sz="1400" dirty="0" smtClean="0"/>
                        <a:t>講師謝礼金、委員会謝礼金等</a:t>
                      </a:r>
                      <a:endParaRPr kumimoji="1" lang="ja-JP" altLang="en-US" sz="1400" dirty="0"/>
                    </a:p>
                  </a:txBody>
                  <a:tcPr anchor="ctr"/>
                </a:tc>
                <a:tc>
                  <a:txBody>
                    <a:bodyPr/>
                    <a:lstStyle/>
                    <a:p>
                      <a:r>
                        <a:rPr kumimoji="1" lang="ja-JP" altLang="en-US" sz="1400" dirty="0" smtClean="0"/>
                        <a:t>謝礼金の受領書のコピー等</a:t>
                      </a:r>
                      <a:endParaRPr kumimoji="1" lang="ja-JP" altLang="en-US" sz="1400" dirty="0"/>
                    </a:p>
                  </a:txBody>
                  <a:tcPr anchor="ctr"/>
                </a:tc>
                <a:extLst>
                  <a:ext uri="{0D108BD9-81ED-4DB2-BD59-A6C34878D82A}">
                    <a16:rowId xmlns:a16="http://schemas.microsoft.com/office/drawing/2014/main" val="1665108961"/>
                  </a:ext>
                </a:extLst>
              </a:tr>
              <a:tr h="457107">
                <a:tc>
                  <a:txBody>
                    <a:bodyPr/>
                    <a:lstStyle/>
                    <a:p>
                      <a:r>
                        <a:rPr kumimoji="1" lang="ja-JP" altLang="en-US" sz="1400" dirty="0" smtClean="0"/>
                        <a:t>旅費</a:t>
                      </a:r>
                      <a:endParaRPr kumimoji="1" lang="ja-JP" altLang="en-US" sz="1400" dirty="0"/>
                    </a:p>
                  </a:txBody>
                  <a:tcPr anchor="ctr"/>
                </a:tc>
                <a:tc>
                  <a:txBody>
                    <a:bodyPr/>
                    <a:lstStyle/>
                    <a:p>
                      <a:r>
                        <a:rPr kumimoji="1" lang="ja-JP" altLang="en-US" sz="1400" dirty="0" smtClean="0"/>
                        <a:t>旅費、費用弁償等</a:t>
                      </a:r>
                      <a:endParaRPr kumimoji="1" lang="ja-JP" altLang="en-US" sz="1400" dirty="0"/>
                    </a:p>
                  </a:txBody>
                  <a:tcPr anchor="ctr"/>
                </a:tc>
                <a:tc>
                  <a:txBody>
                    <a:bodyPr/>
                    <a:lstStyle/>
                    <a:p>
                      <a:r>
                        <a:rPr kumimoji="1" lang="ja-JP" altLang="en-US" sz="1400" dirty="0" smtClean="0"/>
                        <a:t>旅費見積書、航空券の写し、宿泊した際の領収書等</a:t>
                      </a:r>
                      <a:endParaRPr kumimoji="1" lang="ja-JP" altLang="en-US" sz="1400" dirty="0"/>
                    </a:p>
                  </a:txBody>
                  <a:tcPr anchor="ctr"/>
                </a:tc>
                <a:extLst>
                  <a:ext uri="{0D108BD9-81ED-4DB2-BD59-A6C34878D82A}">
                    <a16:rowId xmlns:a16="http://schemas.microsoft.com/office/drawing/2014/main" val="2725555267"/>
                  </a:ext>
                </a:extLst>
              </a:tr>
              <a:tr h="604994">
                <a:tc>
                  <a:txBody>
                    <a:bodyPr/>
                    <a:lstStyle/>
                    <a:p>
                      <a:r>
                        <a:rPr kumimoji="1" lang="ja-JP" altLang="en-US" sz="1400" dirty="0" smtClean="0"/>
                        <a:t>需用費</a:t>
                      </a:r>
                      <a:endParaRPr kumimoji="1" lang="ja-JP" altLang="en-US" sz="1400" dirty="0"/>
                    </a:p>
                  </a:txBody>
                  <a:tcPr anchor="ctr"/>
                </a:tc>
                <a:tc>
                  <a:txBody>
                    <a:bodyPr/>
                    <a:lstStyle/>
                    <a:p>
                      <a:r>
                        <a:rPr kumimoji="1" lang="ja-JP" altLang="en-US" sz="1400" dirty="0" smtClean="0"/>
                        <a:t>消耗品費、燃料費、食糧費</a:t>
                      </a:r>
                      <a:r>
                        <a:rPr kumimoji="1" lang="en-US" altLang="ja-JP" sz="1100" dirty="0" smtClean="0">
                          <a:solidFill>
                            <a:srgbClr val="FF0000"/>
                          </a:solidFill>
                        </a:rPr>
                        <a:t>※</a:t>
                      </a:r>
                      <a:r>
                        <a:rPr kumimoji="1" lang="ja-JP" altLang="en-US" sz="1400" dirty="0" err="1" smtClean="0"/>
                        <a:t>、</a:t>
                      </a:r>
                      <a:r>
                        <a:rPr kumimoji="1" lang="ja-JP" altLang="en-US" sz="1400" dirty="0" smtClean="0"/>
                        <a:t>印刷製本費、光熱費等</a:t>
                      </a:r>
                      <a:endParaRPr kumimoji="1" lang="en-US" altLang="ja-JP" sz="1400" dirty="0" smtClean="0"/>
                    </a:p>
                    <a:p>
                      <a:r>
                        <a:rPr kumimoji="1" lang="en-US" altLang="ja-JP" sz="1100" dirty="0" smtClean="0">
                          <a:solidFill>
                            <a:srgbClr val="FF0000"/>
                          </a:solidFill>
                        </a:rPr>
                        <a:t>※</a:t>
                      </a:r>
                      <a:r>
                        <a:rPr kumimoji="1" lang="ja-JP" altLang="en-US" sz="1100" dirty="0" smtClean="0"/>
                        <a:t>会議で提供する弁当代等は補助対象外です</a:t>
                      </a:r>
                      <a:endParaRPr kumimoji="1" lang="ja-JP" altLang="en-US"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見積書、納品書、請求書、領収書等</a:t>
                      </a:r>
                    </a:p>
                    <a:p>
                      <a:endParaRPr kumimoji="1" lang="ja-JP" altLang="en-US" sz="1400" dirty="0"/>
                    </a:p>
                  </a:txBody>
                  <a:tcPr anchor="ctr"/>
                </a:tc>
                <a:extLst>
                  <a:ext uri="{0D108BD9-81ED-4DB2-BD59-A6C34878D82A}">
                    <a16:rowId xmlns:a16="http://schemas.microsoft.com/office/drawing/2014/main" val="2766024531"/>
                  </a:ext>
                </a:extLst>
              </a:tr>
              <a:tr h="280266">
                <a:tc>
                  <a:txBody>
                    <a:bodyPr/>
                    <a:lstStyle/>
                    <a:p>
                      <a:r>
                        <a:rPr kumimoji="1" lang="ja-JP" altLang="en-US" sz="1400" dirty="0" smtClean="0"/>
                        <a:t>役務費</a:t>
                      </a:r>
                      <a:endParaRPr kumimoji="1" lang="ja-JP" altLang="en-US" sz="1400" dirty="0"/>
                    </a:p>
                  </a:txBody>
                  <a:tcPr anchor="ctr"/>
                </a:tc>
                <a:tc>
                  <a:txBody>
                    <a:bodyPr/>
                    <a:lstStyle/>
                    <a:p>
                      <a:r>
                        <a:rPr kumimoji="1" lang="ja-JP" altLang="en-US" sz="1400" dirty="0" smtClean="0"/>
                        <a:t>通信運搬費、広告料、手数料</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見積書、納品書、請求書、領収書等</a:t>
                      </a:r>
                    </a:p>
                  </a:txBody>
                  <a:tcPr anchor="ctr"/>
                </a:tc>
                <a:extLst>
                  <a:ext uri="{0D108BD9-81ED-4DB2-BD59-A6C34878D82A}">
                    <a16:rowId xmlns:a16="http://schemas.microsoft.com/office/drawing/2014/main" val="3896010639"/>
                  </a:ext>
                </a:extLst>
              </a:tr>
              <a:tr h="457107">
                <a:tc>
                  <a:txBody>
                    <a:bodyPr/>
                    <a:lstStyle/>
                    <a:p>
                      <a:r>
                        <a:rPr kumimoji="1" lang="ja-JP" altLang="en-US" sz="1400" dirty="0" smtClean="0"/>
                        <a:t>委託料</a:t>
                      </a:r>
                      <a:endParaRPr kumimoji="1" lang="ja-JP" altLang="en-US" sz="1400" dirty="0"/>
                    </a:p>
                  </a:txBody>
                  <a:tcPr anchor="ctr"/>
                </a:tc>
                <a:tc>
                  <a:txBody>
                    <a:bodyPr/>
                    <a:lstStyle/>
                    <a:p>
                      <a:r>
                        <a:rPr kumimoji="1" lang="ja-JP" altLang="en-US" sz="1400" dirty="0" smtClean="0"/>
                        <a:t>外部委託に係る費用</a:t>
                      </a:r>
                      <a:endParaRPr kumimoji="1" lang="ja-JP" altLang="en-US" sz="1400" dirty="0"/>
                    </a:p>
                  </a:txBody>
                  <a:tcPr anchor="ctr"/>
                </a:tc>
                <a:tc>
                  <a:txBody>
                    <a:bodyPr/>
                    <a:lstStyle/>
                    <a:p>
                      <a:r>
                        <a:rPr kumimoji="1" lang="ja-JP" altLang="en-US" sz="1400" dirty="0" smtClean="0"/>
                        <a:t>見積書、委託契約書、納品書、請求書、領収書等</a:t>
                      </a:r>
                      <a:endParaRPr kumimoji="1" lang="ja-JP" altLang="en-US" sz="1400" dirty="0"/>
                    </a:p>
                  </a:txBody>
                  <a:tcPr anchor="ctr"/>
                </a:tc>
                <a:extLst>
                  <a:ext uri="{0D108BD9-81ED-4DB2-BD59-A6C34878D82A}">
                    <a16:rowId xmlns:a16="http://schemas.microsoft.com/office/drawing/2014/main" val="2022758731"/>
                  </a:ext>
                </a:extLst>
              </a:tr>
              <a:tr h="457107">
                <a:tc>
                  <a:txBody>
                    <a:bodyPr/>
                    <a:lstStyle/>
                    <a:p>
                      <a:r>
                        <a:rPr kumimoji="1" lang="ja-JP" altLang="en-US" sz="1400" dirty="0" smtClean="0"/>
                        <a:t>使用料及び賃借料</a:t>
                      </a:r>
                      <a:endParaRPr kumimoji="1" lang="ja-JP" altLang="en-US" sz="1400" dirty="0"/>
                    </a:p>
                  </a:txBody>
                  <a:tcPr anchor="ctr"/>
                </a:tc>
                <a:tc>
                  <a:txBody>
                    <a:bodyPr/>
                    <a:lstStyle/>
                    <a:p>
                      <a:r>
                        <a:rPr kumimoji="1" lang="ja-JP" altLang="en-US" sz="1400" dirty="0" smtClean="0"/>
                        <a:t>事業を行うために必要な会議の会場使用料</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見積書、納品書、請求書、領収書等</a:t>
                      </a:r>
                    </a:p>
                    <a:p>
                      <a:endParaRPr kumimoji="1" lang="ja-JP" altLang="en-US" sz="1400" dirty="0"/>
                    </a:p>
                  </a:txBody>
                  <a:tcPr anchor="ctr"/>
                </a:tc>
                <a:extLst>
                  <a:ext uri="{0D108BD9-81ED-4DB2-BD59-A6C34878D82A}">
                    <a16:rowId xmlns:a16="http://schemas.microsoft.com/office/drawing/2014/main" val="1449254619"/>
                  </a:ext>
                </a:extLst>
              </a:tr>
              <a:tr h="457107">
                <a:tc>
                  <a:txBody>
                    <a:bodyPr/>
                    <a:lstStyle/>
                    <a:p>
                      <a:r>
                        <a:rPr kumimoji="1" lang="ja-JP" altLang="en-US" sz="1400" dirty="0" smtClean="0"/>
                        <a:t>備品購入費</a:t>
                      </a:r>
                      <a:endParaRPr kumimoji="1" lang="ja-JP" altLang="en-US" sz="1400" dirty="0"/>
                    </a:p>
                  </a:txBody>
                  <a:tcPr anchor="ctr"/>
                </a:tc>
                <a:tc>
                  <a:txBody>
                    <a:bodyPr/>
                    <a:lstStyle/>
                    <a:p>
                      <a:r>
                        <a:rPr kumimoji="1" lang="ja-JP" altLang="en-US" sz="1400" dirty="0" smtClean="0"/>
                        <a:t>事業に必要な備品に係る費用</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見積書、納品書、請求書、領収書等</a:t>
                      </a:r>
                    </a:p>
                    <a:p>
                      <a:endParaRPr kumimoji="1" lang="ja-JP" altLang="en-US" sz="1400" dirty="0"/>
                    </a:p>
                  </a:txBody>
                  <a:tcPr anchor="ctr"/>
                </a:tc>
                <a:extLst>
                  <a:ext uri="{0D108BD9-81ED-4DB2-BD59-A6C34878D82A}">
                    <a16:rowId xmlns:a16="http://schemas.microsoft.com/office/drawing/2014/main" val="493701657"/>
                  </a:ext>
                </a:extLst>
              </a:tr>
              <a:tr h="280266">
                <a:tc>
                  <a:txBody>
                    <a:bodyPr/>
                    <a:lstStyle/>
                    <a:p>
                      <a:r>
                        <a:rPr kumimoji="1" lang="ja-JP" altLang="en-US" sz="1400" dirty="0" smtClean="0"/>
                        <a:t>その他市長が特に必要と認めた経費</a:t>
                      </a:r>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2033277007"/>
                  </a:ext>
                </a:extLst>
              </a:tr>
            </a:tbl>
          </a:graphicData>
        </a:graphic>
      </p:graphicFrame>
      <p:sp>
        <p:nvSpPr>
          <p:cNvPr id="8" name="コンテンツ プレースホルダー 4"/>
          <p:cNvSpPr txBox="1">
            <a:spLocks/>
          </p:cNvSpPr>
          <p:nvPr/>
        </p:nvSpPr>
        <p:spPr>
          <a:xfrm>
            <a:off x="1167492" y="2017468"/>
            <a:ext cx="10146129" cy="5096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800" kern="1200">
                <a:solidFill>
                  <a:schemeClr val="tx1"/>
                </a:solidFill>
                <a:latin typeface="Meiryo UI" panose="020B0604030504040204" pitchFamily="50" charset="-128"/>
                <a:ea typeface="Meiryo UI"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Meiryo UI" panose="020B0604030504040204" pitchFamily="50" charset="-128"/>
                <a:ea typeface="Meiryo UI" panose="020B060403050404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eiryo UI" panose="020B0604030504040204" pitchFamily="50" charset="-128"/>
                <a:ea typeface="Meiryo UI" panose="020B060403050404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eiryo UI" panose="020B0604030504040204" pitchFamily="50" charset="-128"/>
                <a:ea typeface="Meiryo UI"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1400" dirty="0" smtClean="0"/>
          </a:p>
        </p:txBody>
      </p:sp>
    </p:spTree>
    <p:extLst>
      <p:ext uri="{BB962C8B-B14F-4D97-AF65-F5344CB8AC3E}">
        <p14:creationId xmlns:p14="http://schemas.microsoft.com/office/powerpoint/2010/main" val="1291716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11</a:t>
            </a:fld>
            <a:endParaRPr lang="ja-JP" altLang="en-US">
              <a:solidFill>
                <a:schemeClr val="bg1"/>
              </a:solidFill>
            </a:endParaRPr>
          </a:p>
        </p:txBody>
      </p:sp>
      <p:sp>
        <p:nvSpPr>
          <p:cNvPr id="5" name="コンテンツ プレースホルダー 4"/>
          <p:cNvSpPr>
            <a:spLocks noGrp="1"/>
          </p:cNvSpPr>
          <p:nvPr>
            <p:ph idx="1"/>
          </p:nvPr>
        </p:nvSpPr>
        <p:spPr/>
        <p:txBody>
          <a:bodyPr/>
          <a:lstStyle/>
          <a:p>
            <a:r>
              <a:rPr kumimoji="1" lang="ja-JP" altLang="en-US" dirty="0" smtClean="0"/>
              <a:t>提出された実績報告書の内容を精査し、補助金確定通知書（様式第６号）を通知します。</a:t>
            </a:r>
            <a:endParaRPr kumimoji="1" lang="en-US" altLang="ja-JP" dirty="0" smtClean="0"/>
          </a:p>
          <a:p>
            <a:r>
              <a:rPr lang="ja-JP" altLang="en-US" b="1" dirty="0" smtClean="0">
                <a:solidFill>
                  <a:srgbClr val="FF0000"/>
                </a:solidFill>
              </a:rPr>
              <a:t>■注意</a:t>
            </a:r>
            <a:endParaRPr lang="en-US" altLang="ja-JP" b="1" dirty="0" smtClean="0">
              <a:solidFill>
                <a:srgbClr val="FF0000"/>
              </a:solidFill>
            </a:endParaRPr>
          </a:p>
          <a:p>
            <a:r>
              <a:rPr lang="ja-JP" altLang="en-US" dirty="0" smtClean="0"/>
              <a:t>実績報告時に提出された書類で、補助対象事業に要した経費が確認できない場合、補助金交付決定がされていても補助金の支払いができませんのでご注意ください。</a:t>
            </a:r>
            <a:endParaRPr kumimoji="1" lang="en-US" altLang="ja-JP" dirty="0" smtClean="0"/>
          </a:p>
        </p:txBody>
      </p:sp>
      <p:sp>
        <p:nvSpPr>
          <p:cNvPr id="6" name="コンテンツ プレースホルダー 5"/>
          <p:cNvSpPr>
            <a:spLocks noGrp="1"/>
          </p:cNvSpPr>
          <p:nvPr>
            <p:ph idx="11"/>
          </p:nvPr>
        </p:nvSpPr>
        <p:spPr/>
        <p:txBody>
          <a:bodyPr/>
          <a:lstStyle/>
          <a:p>
            <a:r>
              <a:rPr kumimoji="1" lang="ja-JP" altLang="en-US" b="1" dirty="0" smtClean="0"/>
              <a:t>補助金確定検査</a:t>
            </a:r>
            <a:endParaRPr kumimoji="1" lang="ja-JP" altLang="en-US" b="1" dirty="0"/>
          </a:p>
        </p:txBody>
      </p:sp>
      <p:sp>
        <p:nvSpPr>
          <p:cNvPr id="7" name="コンテンツ プレースホルダー 6"/>
          <p:cNvSpPr>
            <a:spLocks noGrp="1"/>
          </p:cNvSpPr>
          <p:nvPr>
            <p:ph idx="12"/>
          </p:nvPr>
        </p:nvSpPr>
        <p:spPr/>
        <p:txBody>
          <a:bodyPr/>
          <a:lstStyle/>
          <a:p>
            <a:r>
              <a:rPr kumimoji="1" lang="en-US" altLang="ja-JP" dirty="0" smtClean="0"/>
              <a:t>4</a:t>
            </a:r>
            <a:endParaRPr kumimoji="1" lang="ja-JP" altLang="en-US" dirty="0"/>
          </a:p>
        </p:txBody>
      </p:sp>
    </p:spTree>
    <p:extLst>
      <p:ext uri="{BB962C8B-B14F-4D97-AF65-F5344CB8AC3E}">
        <p14:creationId xmlns:p14="http://schemas.microsoft.com/office/powerpoint/2010/main" val="644538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12</a:t>
            </a:fld>
            <a:endParaRPr lang="ja-JP" altLang="en-US">
              <a:solidFill>
                <a:schemeClr val="bg1"/>
              </a:solidFill>
            </a:endParaRPr>
          </a:p>
        </p:txBody>
      </p:sp>
      <p:sp>
        <p:nvSpPr>
          <p:cNvPr id="5" name="コンテンツ プレースホルダー 4"/>
          <p:cNvSpPr>
            <a:spLocks noGrp="1"/>
          </p:cNvSpPr>
          <p:nvPr>
            <p:ph idx="1"/>
          </p:nvPr>
        </p:nvSpPr>
        <p:spPr>
          <a:xfrm>
            <a:off x="1167492" y="2017467"/>
            <a:ext cx="10121191" cy="3366815"/>
          </a:xfrm>
        </p:spPr>
        <p:txBody>
          <a:bodyPr/>
          <a:lstStyle/>
          <a:p>
            <a:r>
              <a:rPr kumimoji="1" lang="ja-JP" altLang="en-US" dirty="0" smtClean="0"/>
              <a:t>補助金精算請求書（様式第７号）・その他必要書類を提出してください。</a:t>
            </a:r>
            <a:endParaRPr kumimoji="1" lang="en-US" altLang="ja-JP" dirty="0" smtClean="0"/>
          </a:p>
          <a:p>
            <a:r>
              <a:rPr lang="ja-JP" altLang="en-US" b="1" dirty="0" smtClean="0"/>
              <a:t>■必要書類</a:t>
            </a:r>
            <a:endParaRPr lang="en-US" altLang="ja-JP" b="1" dirty="0" smtClean="0"/>
          </a:p>
          <a:p>
            <a:r>
              <a:rPr lang="ja-JP" altLang="en-US" dirty="0" smtClean="0"/>
              <a:t>①補助金精算請求書（様式第７号）</a:t>
            </a:r>
            <a:endParaRPr lang="en-US" altLang="ja-JP" dirty="0" smtClean="0"/>
          </a:p>
          <a:p>
            <a:r>
              <a:rPr lang="ja-JP" altLang="en-US" dirty="0" smtClean="0"/>
              <a:t>②債権者登録申請書（市ホームページに様式掲載）</a:t>
            </a:r>
            <a:endParaRPr lang="en-US" altLang="ja-JP" dirty="0" smtClean="0"/>
          </a:p>
          <a:p>
            <a:r>
              <a:rPr lang="ja-JP" altLang="en-US" dirty="0" smtClean="0"/>
              <a:t>③補助金振込先の通帳のコピー（口座番号や店名が分かる部分）</a:t>
            </a:r>
            <a:endParaRPr lang="en-US" altLang="ja-JP" dirty="0" smtClean="0"/>
          </a:p>
          <a:p>
            <a:r>
              <a:rPr lang="ja-JP" altLang="en-US" dirty="0" smtClean="0"/>
              <a:t>④委任状　</a:t>
            </a:r>
            <a:r>
              <a:rPr lang="en-US" altLang="ja-JP" sz="2400" dirty="0" smtClean="0">
                <a:solidFill>
                  <a:srgbClr val="FF0000"/>
                </a:solidFill>
              </a:rPr>
              <a:t>※</a:t>
            </a:r>
            <a:r>
              <a:rPr lang="ja-JP" altLang="en-US" sz="2400" dirty="0"/>
              <a:t>補助</a:t>
            </a:r>
            <a:r>
              <a:rPr lang="ja-JP" altLang="en-US" sz="2400" dirty="0" smtClean="0"/>
              <a:t>金請求書の申請者と振込先が異なる場合、提出が必要です</a:t>
            </a:r>
            <a:endParaRPr lang="en-US" altLang="ja-JP" dirty="0"/>
          </a:p>
        </p:txBody>
      </p:sp>
      <p:sp>
        <p:nvSpPr>
          <p:cNvPr id="6" name="コンテンツ プレースホルダー 5"/>
          <p:cNvSpPr>
            <a:spLocks noGrp="1"/>
          </p:cNvSpPr>
          <p:nvPr>
            <p:ph idx="11"/>
          </p:nvPr>
        </p:nvSpPr>
        <p:spPr/>
        <p:txBody>
          <a:bodyPr/>
          <a:lstStyle/>
          <a:p>
            <a:r>
              <a:rPr kumimoji="1" lang="ja-JP" altLang="en-US" b="1" dirty="0" smtClean="0"/>
              <a:t>補助金請求</a:t>
            </a:r>
            <a:endParaRPr kumimoji="1" lang="ja-JP" altLang="en-US" b="1" dirty="0"/>
          </a:p>
        </p:txBody>
      </p:sp>
      <p:sp>
        <p:nvSpPr>
          <p:cNvPr id="7" name="コンテンツ プレースホルダー 6"/>
          <p:cNvSpPr>
            <a:spLocks noGrp="1"/>
          </p:cNvSpPr>
          <p:nvPr>
            <p:ph idx="12"/>
          </p:nvPr>
        </p:nvSpPr>
        <p:spPr/>
        <p:txBody>
          <a:bodyPr/>
          <a:lstStyle/>
          <a:p>
            <a:r>
              <a:rPr kumimoji="1" lang="en-US" altLang="ja-JP" dirty="0" smtClean="0"/>
              <a:t>5</a:t>
            </a:r>
            <a:endParaRPr kumimoji="1" lang="ja-JP" altLang="en-US" dirty="0"/>
          </a:p>
        </p:txBody>
      </p:sp>
    </p:spTree>
    <p:extLst>
      <p:ext uri="{BB962C8B-B14F-4D97-AF65-F5344CB8AC3E}">
        <p14:creationId xmlns:p14="http://schemas.microsoft.com/office/powerpoint/2010/main" val="3782473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13</a:t>
            </a:fld>
            <a:endParaRPr lang="ja-JP" altLang="en-US">
              <a:solidFill>
                <a:schemeClr val="bg1"/>
              </a:solidFill>
            </a:endParaRPr>
          </a:p>
        </p:txBody>
      </p:sp>
      <p:sp>
        <p:nvSpPr>
          <p:cNvPr id="5" name="コンテンツ プレースホルダー 4"/>
          <p:cNvSpPr>
            <a:spLocks noGrp="1"/>
          </p:cNvSpPr>
          <p:nvPr>
            <p:ph idx="1"/>
          </p:nvPr>
        </p:nvSpPr>
        <p:spPr/>
        <p:txBody>
          <a:bodyPr/>
          <a:lstStyle/>
          <a:p>
            <a:r>
              <a:rPr lang="ja-JP" altLang="en-US" b="1" dirty="0" smtClean="0">
                <a:solidFill>
                  <a:schemeClr val="accent1"/>
                </a:solidFill>
              </a:rPr>
              <a:t>■補助対象経費について</a:t>
            </a:r>
            <a:endParaRPr lang="en-US" altLang="ja-JP" b="1" dirty="0" smtClean="0">
              <a:solidFill>
                <a:schemeClr val="accent1"/>
              </a:solidFill>
            </a:endParaRPr>
          </a:p>
          <a:p>
            <a:r>
              <a:rPr lang="ja-JP" altLang="en-US" dirty="0" smtClean="0"/>
              <a:t>補助対象になる経費は、令和５年４月１日～令和６年２月末日までに支払われたものが対象となります。</a:t>
            </a:r>
            <a:endParaRPr lang="en-US" altLang="ja-JP" dirty="0"/>
          </a:p>
        </p:txBody>
      </p:sp>
      <p:sp>
        <p:nvSpPr>
          <p:cNvPr id="6" name="コンテンツ プレースホルダー 5"/>
          <p:cNvSpPr>
            <a:spLocks noGrp="1"/>
          </p:cNvSpPr>
          <p:nvPr>
            <p:ph idx="11"/>
          </p:nvPr>
        </p:nvSpPr>
        <p:spPr/>
        <p:txBody>
          <a:bodyPr/>
          <a:lstStyle/>
          <a:p>
            <a:r>
              <a:rPr kumimoji="1" lang="ja-JP" altLang="en-US" b="1" dirty="0" smtClean="0"/>
              <a:t>補助金請求</a:t>
            </a:r>
            <a:endParaRPr kumimoji="1" lang="ja-JP" altLang="en-US" b="1" dirty="0"/>
          </a:p>
        </p:txBody>
      </p:sp>
      <p:sp>
        <p:nvSpPr>
          <p:cNvPr id="7" name="コンテンツ プレースホルダー 6"/>
          <p:cNvSpPr>
            <a:spLocks noGrp="1"/>
          </p:cNvSpPr>
          <p:nvPr>
            <p:ph idx="12"/>
          </p:nvPr>
        </p:nvSpPr>
        <p:spPr/>
        <p:txBody>
          <a:bodyPr/>
          <a:lstStyle/>
          <a:p>
            <a:r>
              <a:rPr kumimoji="1" lang="en-US" altLang="ja-JP" dirty="0" smtClean="0"/>
              <a:t>5</a:t>
            </a:r>
            <a:endParaRPr kumimoji="1" lang="ja-JP" altLang="en-US" dirty="0"/>
          </a:p>
        </p:txBody>
      </p:sp>
    </p:spTree>
    <p:extLst>
      <p:ext uri="{BB962C8B-B14F-4D97-AF65-F5344CB8AC3E}">
        <p14:creationId xmlns:p14="http://schemas.microsoft.com/office/powerpoint/2010/main" val="756802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14</a:t>
            </a:fld>
            <a:endParaRPr lang="ja-JP" altLang="en-US">
              <a:solidFill>
                <a:schemeClr val="bg1"/>
              </a:solidFill>
            </a:endParaRPr>
          </a:p>
        </p:txBody>
      </p:sp>
      <p:sp>
        <p:nvSpPr>
          <p:cNvPr id="5" name="コンテンツ プレースホルダー 4"/>
          <p:cNvSpPr>
            <a:spLocks noGrp="1"/>
          </p:cNvSpPr>
          <p:nvPr>
            <p:ph idx="1"/>
          </p:nvPr>
        </p:nvSpPr>
        <p:spPr/>
        <p:txBody>
          <a:bodyPr/>
          <a:lstStyle/>
          <a:p>
            <a:r>
              <a:rPr kumimoji="1" lang="ja-JP" altLang="en-US" b="1" dirty="0" smtClean="0">
                <a:solidFill>
                  <a:schemeClr val="accent1"/>
                </a:solidFill>
              </a:rPr>
              <a:t>■概算払いを行った場合</a:t>
            </a:r>
            <a:endParaRPr kumimoji="1" lang="en-US" altLang="ja-JP" b="1" dirty="0" smtClean="0">
              <a:solidFill>
                <a:schemeClr val="accent1"/>
              </a:solidFill>
            </a:endParaRPr>
          </a:p>
          <a:p>
            <a:r>
              <a:rPr kumimoji="1" lang="ja-JP" altLang="en-US" dirty="0" smtClean="0"/>
              <a:t>補助金精算請求書（様式第７号）を提出してください。</a:t>
            </a:r>
            <a:endParaRPr kumimoji="1" lang="en-US" altLang="ja-JP" dirty="0" smtClean="0"/>
          </a:p>
          <a:p>
            <a:r>
              <a:rPr lang="ja-JP" altLang="en-US" b="1" dirty="0" smtClean="0"/>
              <a:t>■必要書類</a:t>
            </a:r>
            <a:endParaRPr lang="en-US" altLang="ja-JP" b="1" dirty="0" smtClean="0"/>
          </a:p>
          <a:p>
            <a:r>
              <a:rPr lang="ja-JP" altLang="en-US" dirty="0" smtClean="0"/>
              <a:t>①補助金精算請求書（様式第７号）</a:t>
            </a:r>
            <a:endParaRPr lang="en-US" altLang="ja-JP" dirty="0" smtClean="0"/>
          </a:p>
        </p:txBody>
      </p:sp>
      <p:sp>
        <p:nvSpPr>
          <p:cNvPr id="6" name="コンテンツ プレースホルダー 5"/>
          <p:cNvSpPr>
            <a:spLocks noGrp="1"/>
          </p:cNvSpPr>
          <p:nvPr>
            <p:ph idx="11"/>
          </p:nvPr>
        </p:nvSpPr>
        <p:spPr/>
        <p:txBody>
          <a:bodyPr/>
          <a:lstStyle/>
          <a:p>
            <a:r>
              <a:rPr kumimoji="1" lang="ja-JP" altLang="en-US" b="1" dirty="0" smtClean="0"/>
              <a:t>補助金請求</a:t>
            </a:r>
            <a:endParaRPr kumimoji="1" lang="ja-JP" altLang="en-US" b="1" dirty="0"/>
          </a:p>
        </p:txBody>
      </p:sp>
      <p:sp>
        <p:nvSpPr>
          <p:cNvPr id="7" name="コンテンツ プレースホルダー 6"/>
          <p:cNvSpPr>
            <a:spLocks noGrp="1"/>
          </p:cNvSpPr>
          <p:nvPr>
            <p:ph idx="12"/>
          </p:nvPr>
        </p:nvSpPr>
        <p:spPr/>
        <p:txBody>
          <a:bodyPr/>
          <a:lstStyle/>
          <a:p>
            <a:r>
              <a:rPr kumimoji="1" lang="en-US" altLang="ja-JP" dirty="0" smtClean="0"/>
              <a:t>5</a:t>
            </a:r>
            <a:endParaRPr kumimoji="1" lang="ja-JP" altLang="en-US" dirty="0"/>
          </a:p>
        </p:txBody>
      </p:sp>
    </p:spTree>
    <p:extLst>
      <p:ext uri="{BB962C8B-B14F-4D97-AF65-F5344CB8AC3E}">
        <p14:creationId xmlns:p14="http://schemas.microsoft.com/office/powerpoint/2010/main" val="2318431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15</a:t>
            </a:fld>
            <a:endParaRPr lang="ja-JP" altLang="en-US">
              <a:solidFill>
                <a:schemeClr val="bg1"/>
              </a:solidFill>
            </a:endParaRPr>
          </a:p>
        </p:txBody>
      </p:sp>
      <p:sp>
        <p:nvSpPr>
          <p:cNvPr id="5" name="コンテンツ プレースホルダー 4"/>
          <p:cNvSpPr>
            <a:spLocks noGrp="1"/>
          </p:cNvSpPr>
          <p:nvPr>
            <p:ph idx="1"/>
          </p:nvPr>
        </p:nvSpPr>
        <p:spPr/>
        <p:txBody>
          <a:bodyPr/>
          <a:lstStyle/>
          <a:p>
            <a:r>
              <a:rPr kumimoji="1" lang="ja-JP" altLang="en-US" dirty="0" smtClean="0"/>
              <a:t>補助金の請求から、概ね２週間程度で申請のあった口座へ補助金を交付し、補助金交付の手続きは終了となります。</a:t>
            </a:r>
            <a:endParaRPr kumimoji="1" lang="ja-JP" altLang="en-US" dirty="0"/>
          </a:p>
        </p:txBody>
      </p:sp>
      <p:sp>
        <p:nvSpPr>
          <p:cNvPr id="6" name="コンテンツ プレースホルダー 5"/>
          <p:cNvSpPr>
            <a:spLocks noGrp="1"/>
          </p:cNvSpPr>
          <p:nvPr>
            <p:ph idx="11"/>
          </p:nvPr>
        </p:nvSpPr>
        <p:spPr/>
        <p:txBody>
          <a:bodyPr/>
          <a:lstStyle/>
          <a:p>
            <a:r>
              <a:rPr kumimoji="1" lang="ja-JP" altLang="en-US" b="1" dirty="0" smtClean="0"/>
              <a:t>補助金交付</a:t>
            </a:r>
            <a:endParaRPr kumimoji="1" lang="ja-JP" altLang="en-US" b="1" dirty="0"/>
          </a:p>
        </p:txBody>
      </p:sp>
      <p:sp>
        <p:nvSpPr>
          <p:cNvPr id="7" name="コンテンツ プレースホルダー 6"/>
          <p:cNvSpPr>
            <a:spLocks noGrp="1"/>
          </p:cNvSpPr>
          <p:nvPr>
            <p:ph idx="12"/>
          </p:nvPr>
        </p:nvSpPr>
        <p:spPr/>
        <p:txBody>
          <a:bodyPr/>
          <a:lstStyle/>
          <a:p>
            <a:r>
              <a:rPr kumimoji="1" lang="en-US" altLang="ja-JP" dirty="0" smtClean="0"/>
              <a:t>6</a:t>
            </a:r>
            <a:endParaRPr kumimoji="1" lang="ja-JP" altLang="en-US" dirty="0"/>
          </a:p>
        </p:txBody>
      </p:sp>
    </p:spTree>
    <p:extLst>
      <p:ext uri="{BB962C8B-B14F-4D97-AF65-F5344CB8AC3E}">
        <p14:creationId xmlns:p14="http://schemas.microsoft.com/office/powerpoint/2010/main" val="4205656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solidFill>
                  <a:schemeClr val="accent1"/>
                </a:solidFill>
              </a:rPr>
              <a:t>問い合わせ先等</a:t>
            </a:r>
            <a:endParaRPr kumimoji="1" lang="ja-JP" altLang="en-US" b="1" dirty="0">
              <a:solidFill>
                <a:schemeClr val="accent1"/>
              </a:solidFill>
            </a:endParaRPr>
          </a:p>
        </p:txBody>
      </p:sp>
      <p:sp>
        <p:nvSpPr>
          <p:cNvPr id="3" name="コンテンツ プレースホルダー 2"/>
          <p:cNvSpPr>
            <a:spLocks noGrp="1"/>
          </p:cNvSpPr>
          <p:nvPr>
            <p:ph idx="1"/>
          </p:nvPr>
        </p:nvSpPr>
        <p:spPr/>
        <p:txBody>
          <a:bodyPr/>
          <a:lstStyle/>
          <a:p>
            <a:pPr marL="0" indent="0">
              <a:buNone/>
            </a:pPr>
            <a:r>
              <a:rPr kumimoji="1" lang="ja-JP" altLang="en-US" dirty="0" smtClean="0"/>
              <a:t>うるま市役所市民協働政策課</a:t>
            </a:r>
            <a:r>
              <a:rPr lang="ja-JP" altLang="en-US" dirty="0" smtClean="0"/>
              <a:t>（うるま市役所西棟１階）</a:t>
            </a:r>
            <a:endParaRPr kumimoji="1" lang="en-US" altLang="ja-JP" dirty="0" smtClean="0"/>
          </a:p>
          <a:p>
            <a:pPr marL="0" indent="0">
              <a:buNone/>
            </a:pPr>
            <a:r>
              <a:rPr lang="ja-JP" altLang="en-US" dirty="0" smtClean="0"/>
              <a:t>ＴＥ</a:t>
            </a:r>
            <a:r>
              <a:rPr lang="ja-JP" altLang="en-US" dirty="0"/>
              <a:t>Ｌ</a:t>
            </a:r>
            <a:r>
              <a:rPr kumimoji="1" lang="ja-JP" altLang="en-US" dirty="0" smtClean="0"/>
              <a:t>　</a:t>
            </a:r>
            <a:r>
              <a:rPr kumimoji="1" lang="en-US" altLang="ja-JP" dirty="0" smtClean="0"/>
              <a:t>098-923-5487</a:t>
            </a:r>
            <a:endParaRPr kumimoji="1" lang="en-US" altLang="ja-JP" dirty="0" smtClean="0"/>
          </a:p>
          <a:p>
            <a:pPr marL="0" indent="0">
              <a:buNone/>
            </a:pPr>
            <a:r>
              <a:rPr lang="ja-JP" altLang="en-US" dirty="0" smtClean="0"/>
              <a:t>メール</a:t>
            </a:r>
            <a:r>
              <a:rPr lang="ja-JP" altLang="en-US" dirty="0"/>
              <a:t>　</a:t>
            </a:r>
            <a:r>
              <a:rPr lang="en-US" altLang="ja-JP" dirty="0" smtClean="0">
                <a:hlinkClick r:id="rId2"/>
              </a:rPr>
              <a:t>simin-kyoudouka@city.uruma.lg.jp</a:t>
            </a:r>
            <a:endParaRPr lang="en-US" altLang="ja-JP" dirty="0" smtClean="0"/>
          </a:p>
          <a:p>
            <a:pPr marL="0" indent="0">
              <a:buNone/>
            </a:pPr>
            <a:endParaRPr lang="en-US" altLang="ja-JP" dirty="0" smtClean="0"/>
          </a:p>
          <a:p>
            <a:pPr marL="0" indent="0">
              <a:buNone/>
            </a:pPr>
            <a:r>
              <a:rPr lang="en-US" altLang="ja-JP" dirty="0" smtClean="0">
                <a:solidFill>
                  <a:srgbClr val="FF0000"/>
                </a:solidFill>
              </a:rPr>
              <a:t>※</a:t>
            </a:r>
            <a:r>
              <a:rPr lang="ja-JP" altLang="en-US" dirty="0" smtClean="0"/>
              <a:t>様式等のデータについては、</a:t>
            </a:r>
            <a:endParaRPr lang="en-US" altLang="ja-JP" dirty="0" smtClean="0"/>
          </a:p>
          <a:p>
            <a:pPr marL="0" indent="0">
              <a:buNone/>
            </a:pPr>
            <a:r>
              <a:rPr lang="ja-JP" altLang="en-US" dirty="0" smtClean="0"/>
              <a:t>　市のホームページに掲載いたします。➡</a:t>
            </a:r>
            <a:endParaRPr lang="en-US" altLang="ja-JP" dirty="0" smtClean="0"/>
          </a:p>
        </p:txBody>
      </p:sp>
      <p:sp>
        <p:nvSpPr>
          <p:cNvPr id="6" name="スライド番号プレースホルダー 5"/>
          <p:cNvSpPr>
            <a:spLocks noGrp="1"/>
          </p:cNvSpPr>
          <p:nvPr>
            <p:ph type="sldNum" sz="quarter" idx="12"/>
          </p:nvPr>
        </p:nvSpPr>
        <p:spPr>
          <a:xfrm>
            <a:off x="8984673" y="6311900"/>
            <a:ext cx="2743200" cy="365125"/>
          </a:xfrm>
        </p:spPr>
        <p:txBody>
          <a:bodyPr/>
          <a:lstStyle/>
          <a:p>
            <a:fld id="{294A09A9-5501-47C1-A89A-A340965A2BE2}" type="slidenum">
              <a:rPr lang="en-US" altLang="ja-JP" smtClean="0">
                <a:solidFill>
                  <a:schemeClr val="bg1"/>
                </a:solidFill>
              </a:rPr>
              <a:pPr/>
              <a:t>16</a:t>
            </a:fld>
            <a:endParaRPr lang="ja-JP" altLang="en-US" dirty="0">
              <a:solidFill>
                <a:schemeClr val="bg1"/>
              </a:solidFill>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1223" y="3493251"/>
            <a:ext cx="2227811" cy="2227811"/>
          </a:xfrm>
          <a:prstGeom prst="rect">
            <a:avLst/>
          </a:prstGeom>
        </p:spPr>
      </p:pic>
    </p:spTree>
    <p:extLst>
      <p:ext uri="{BB962C8B-B14F-4D97-AF65-F5344CB8AC3E}">
        <p14:creationId xmlns:p14="http://schemas.microsoft.com/office/powerpoint/2010/main" val="3084976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2875" y="95624"/>
            <a:ext cx="10515600" cy="1325563"/>
          </a:xfrm>
        </p:spPr>
        <p:txBody>
          <a:bodyPr/>
          <a:lstStyle/>
          <a:p>
            <a:r>
              <a:rPr kumimoji="1" lang="ja-JP" altLang="en-US" sz="4000" b="1" dirty="0" smtClean="0">
                <a:solidFill>
                  <a:schemeClr val="accent1"/>
                </a:solidFill>
              </a:rPr>
              <a:t>補助金交付の流れ</a:t>
            </a:r>
            <a:endParaRPr kumimoji="1" lang="ja-JP" altLang="en-US" sz="4000" b="1" dirty="0">
              <a:solidFill>
                <a:schemeClr val="accent1"/>
              </a:solidFill>
            </a:endParaRPr>
          </a:p>
        </p:txBody>
      </p:sp>
      <p:sp>
        <p:nvSpPr>
          <p:cNvPr id="6" name="スライド番号プレースホルダー 5"/>
          <p:cNvSpPr>
            <a:spLocks noGrp="1"/>
          </p:cNvSpPr>
          <p:nvPr>
            <p:ph type="sldNum" sz="quarter" idx="4294967295"/>
          </p:nvPr>
        </p:nvSpPr>
        <p:spPr>
          <a:xfrm>
            <a:off x="10168370" y="6345233"/>
            <a:ext cx="1657350" cy="365125"/>
          </a:xfrm>
        </p:spPr>
        <p:txBody>
          <a:bodyPr/>
          <a:lstStyle/>
          <a:p>
            <a:fld id="{294A09A9-5501-47C1-A89A-A340965A2BE2}" type="slidenum">
              <a:rPr lang="en-US" altLang="ja-JP" smtClean="0">
                <a:solidFill>
                  <a:schemeClr val="bg1"/>
                </a:solidFill>
              </a:rPr>
              <a:pPr/>
              <a:t>2</a:t>
            </a:fld>
            <a:endParaRPr lang="ja-JP" altLang="en-US" dirty="0">
              <a:solidFill>
                <a:schemeClr val="bg1"/>
              </a:solidFill>
              <a:latin typeface="Meiryo UI" panose="020B0604030504040204" pitchFamily="50" charset="-128"/>
            </a:endParaRPr>
          </a:p>
        </p:txBody>
      </p:sp>
      <p:grpSp>
        <p:nvGrpSpPr>
          <p:cNvPr id="93" name="グループ化 92"/>
          <p:cNvGrpSpPr/>
          <p:nvPr/>
        </p:nvGrpSpPr>
        <p:grpSpPr>
          <a:xfrm>
            <a:off x="1242875" y="1203288"/>
            <a:ext cx="8915721" cy="5183840"/>
            <a:chOff x="627107" y="1081627"/>
            <a:chExt cx="8915721" cy="5183840"/>
          </a:xfrm>
        </p:grpSpPr>
        <p:grpSp>
          <p:nvGrpSpPr>
            <p:cNvPr id="52" name="グループ化 51"/>
            <p:cNvGrpSpPr/>
            <p:nvPr/>
          </p:nvGrpSpPr>
          <p:grpSpPr>
            <a:xfrm>
              <a:off x="638807" y="1183464"/>
              <a:ext cx="1613893" cy="467116"/>
              <a:chOff x="638807" y="1183464"/>
              <a:chExt cx="1613893" cy="467116"/>
            </a:xfrm>
          </p:grpSpPr>
          <p:sp>
            <p:nvSpPr>
              <p:cNvPr id="53" name="正方形/長方形 52"/>
              <p:cNvSpPr/>
              <p:nvPr/>
            </p:nvSpPr>
            <p:spPr>
              <a:xfrm>
                <a:off x="1754931" y="1183464"/>
                <a:ext cx="497769" cy="445337"/>
              </a:xfrm>
              <a:prstGeom prst="rect">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3200" b="1" smtClean="0">
                  <a:solidFill>
                    <a:schemeClr val="bg1"/>
                  </a:solidFill>
                  <a:latin typeface="メイリオ" panose="020B0604030504040204" pitchFamily="50" charset="-128"/>
                  <a:ea typeface="メイリオ" panose="020B0604030504040204" pitchFamily="50" charset="-128"/>
                </a:endParaRPr>
              </a:p>
            </p:txBody>
          </p:sp>
          <p:sp>
            <p:nvSpPr>
              <p:cNvPr id="54" name="正方形/長方形 53"/>
              <p:cNvSpPr/>
              <p:nvPr/>
            </p:nvSpPr>
            <p:spPr>
              <a:xfrm>
                <a:off x="638807" y="1183465"/>
                <a:ext cx="1116124" cy="44533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55" name="テキスト ボックス 54"/>
              <p:cNvSpPr txBox="1"/>
              <p:nvPr/>
            </p:nvSpPr>
            <p:spPr>
              <a:xfrm>
                <a:off x="776612" y="1224893"/>
                <a:ext cx="876368" cy="400110"/>
              </a:xfrm>
              <a:prstGeom prst="rect">
                <a:avLst/>
              </a:prstGeom>
              <a:noFill/>
            </p:spPr>
            <p:txBody>
              <a:bodyPr wrap="square" rtlCol="0">
                <a:spAutoFit/>
              </a:bodyPr>
              <a:lstStyle/>
              <a:p>
                <a:r>
                  <a:rPr kumimoji="1" lang="en-US" altLang="ja-JP" sz="2000" b="1" dirty="0" smtClean="0">
                    <a:solidFill>
                      <a:schemeClr val="accent1"/>
                    </a:solidFill>
                    <a:latin typeface="游ゴシック" panose="020B0400000000000000" pitchFamily="50" charset="-128"/>
                    <a:ea typeface="游ゴシック" panose="020B0400000000000000" pitchFamily="50" charset="-128"/>
                  </a:rPr>
                  <a:t>STEP</a:t>
                </a:r>
                <a:endParaRPr kumimoji="1" lang="ja-JP" altLang="en-US" sz="2000" b="1" dirty="0" smtClean="0">
                  <a:solidFill>
                    <a:schemeClr val="accent1"/>
                  </a:solidFill>
                  <a:latin typeface="游ゴシック" panose="020B0400000000000000" pitchFamily="50" charset="-128"/>
                  <a:ea typeface="游ゴシック" panose="020B0400000000000000" pitchFamily="50" charset="-128"/>
                </a:endParaRPr>
              </a:p>
            </p:txBody>
          </p:sp>
          <p:sp>
            <p:nvSpPr>
              <p:cNvPr id="56" name="テキスト ボックス 55"/>
              <p:cNvSpPr txBox="1"/>
              <p:nvPr/>
            </p:nvSpPr>
            <p:spPr>
              <a:xfrm>
                <a:off x="1830960" y="1188915"/>
                <a:ext cx="319789" cy="461665"/>
              </a:xfrm>
              <a:prstGeom prst="rect">
                <a:avLst/>
              </a:prstGeom>
              <a:noFill/>
            </p:spPr>
            <p:txBody>
              <a:bodyPr wrap="square" rtlCol="0">
                <a:spAutoFit/>
              </a:bodyPr>
              <a:lstStyle/>
              <a:p>
                <a:r>
                  <a:rPr kumimoji="1" lang="en-US" altLang="ja-JP" sz="2400" b="1" dirty="0" smtClean="0">
                    <a:solidFill>
                      <a:schemeClr val="bg1"/>
                    </a:solidFill>
                    <a:latin typeface="游ゴシック" panose="020B0400000000000000" pitchFamily="50" charset="-128"/>
                    <a:ea typeface="游ゴシック" panose="020B0400000000000000" pitchFamily="50" charset="-128"/>
                  </a:rPr>
                  <a:t>1</a:t>
                </a:r>
                <a:endParaRPr kumimoji="1" lang="ja-JP" altLang="en-US" sz="2400" b="1" dirty="0" smtClean="0">
                  <a:solidFill>
                    <a:schemeClr val="bg1"/>
                  </a:solidFill>
                  <a:latin typeface="游ゴシック" panose="020B0400000000000000" pitchFamily="50" charset="-128"/>
                  <a:ea typeface="游ゴシック" panose="020B0400000000000000" pitchFamily="50" charset="-128"/>
                </a:endParaRPr>
              </a:p>
            </p:txBody>
          </p:sp>
        </p:grpSp>
        <p:grpSp>
          <p:nvGrpSpPr>
            <p:cNvPr id="57" name="グループ化 56"/>
            <p:cNvGrpSpPr/>
            <p:nvPr/>
          </p:nvGrpSpPr>
          <p:grpSpPr>
            <a:xfrm>
              <a:off x="638807" y="2089159"/>
              <a:ext cx="1613893" cy="467116"/>
              <a:chOff x="638807" y="2132855"/>
              <a:chExt cx="1613893" cy="467116"/>
            </a:xfrm>
          </p:grpSpPr>
          <p:sp>
            <p:nvSpPr>
              <p:cNvPr id="58" name="正方形/長方形 57"/>
              <p:cNvSpPr/>
              <p:nvPr/>
            </p:nvSpPr>
            <p:spPr>
              <a:xfrm>
                <a:off x="1754931" y="2132855"/>
                <a:ext cx="497769" cy="445337"/>
              </a:xfrm>
              <a:prstGeom prst="rect">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3200" b="1" smtClean="0">
                  <a:solidFill>
                    <a:schemeClr val="bg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638807" y="2132856"/>
                <a:ext cx="1116124" cy="44533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776612" y="2174284"/>
                <a:ext cx="876368" cy="400110"/>
              </a:xfrm>
              <a:prstGeom prst="rect">
                <a:avLst/>
              </a:prstGeom>
              <a:noFill/>
            </p:spPr>
            <p:txBody>
              <a:bodyPr wrap="square" rtlCol="0">
                <a:spAutoFit/>
              </a:bodyPr>
              <a:lstStyle/>
              <a:p>
                <a:r>
                  <a:rPr kumimoji="1" lang="en-US" altLang="ja-JP" sz="2000" b="1" dirty="0" smtClean="0">
                    <a:solidFill>
                      <a:schemeClr val="accent1"/>
                    </a:solidFill>
                    <a:latin typeface="游ゴシック" panose="020B0400000000000000" pitchFamily="50" charset="-128"/>
                    <a:ea typeface="游ゴシック" panose="020B0400000000000000" pitchFamily="50" charset="-128"/>
                  </a:rPr>
                  <a:t>STEP</a:t>
                </a:r>
                <a:endParaRPr kumimoji="1" lang="ja-JP" altLang="en-US" sz="2000" b="1" dirty="0" smtClean="0">
                  <a:solidFill>
                    <a:schemeClr val="accent1"/>
                  </a:solidFill>
                  <a:latin typeface="游ゴシック" panose="020B0400000000000000" pitchFamily="50" charset="-128"/>
                  <a:ea typeface="游ゴシック" panose="020B0400000000000000" pitchFamily="50" charset="-128"/>
                </a:endParaRPr>
              </a:p>
            </p:txBody>
          </p:sp>
          <p:sp>
            <p:nvSpPr>
              <p:cNvPr id="61" name="テキスト ボックス 60"/>
              <p:cNvSpPr txBox="1"/>
              <p:nvPr/>
            </p:nvSpPr>
            <p:spPr>
              <a:xfrm>
                <a:off x="1830960" y="2138306"/>
                <a:ext cx="319789" cy="461665"/>
              </a:xfrm>
              <a:prstGeom prst="rect">
                <a:avLst/>
              </a:prstGeom>
              <a:noFill/>
            </p:spPr>
            <p:txBody>
              <a:bodyPr wrap="square" rtlCol="0">
                <a:spAutoFit/>
              </a:bodyPr>
              <a:lstStyle/>
              <a:p>
                <a:r>
                  <a:rPr kumimoji="1" lang="en-US" altLang="ja-JP" sz="2400" b="1" smtClean="0">
                    <a:solidFill>
                      <a:schemeClr val="bg1"/>
                    </a:solidFill>
                    <a:latin typeface="游ゴシック" panose="020B0400000000000000" pitchFamily="50" charset="-128"/>
                    <a:ea typeface="游ゴシック" panose="020B0400000000000000" pitchFamily="50" charset="-128"/>
                  </a:rPr>
                  <a:t>2</a:t>
                </a:r>
                <a:endParaRPr kumimoji="1" lang="ja-JP" altLang="en-US" sz="2400" b="1" smtClean="0">
                  <a:solidFill>
                    <a:schemeClr val="bg1"/>
                  </a:solidFill>
                  <a:latin typeface="游ゴシック" panose="020B0400000000000000" pitchFamily="50" charset="-128"/>
                  <a:ea typeface="游ゴシック" panose="020B0400000000000000" pitchFamily="50" charset="-128"/>
                </a:endParaRPr>
              </a:p>
            </p:txBody>
          </p:sp>
        </p:grpSp>
        <p:grpSp>
          <p:nvGrpSpPr>
            <p:cNvPr id="62" name="グループ化 61"/>
            <p:cNvGrpSpPr/>
            <p:nvPr/>
          </p:nvGrpSpPr>
          <p:grpSpPr>
            <a:xfrm>
              <a:off x="638807" y="2994854"/>
              <a:ext cx="1613893" cy="467116"/>
              <a:chOff x="638807" y="3060466"/>
              <a:chExt cx="1613893" cy="467116"/>
            </a:xfrm>
          </p:grpSpPr>
          <p:sp>
            <p:nvSpPr>
              <p:cNvPr id="63" name="正方形/長方形 62"/>
              <p:cNvSpPr/>
              <p:nvPr/>
            </p:nvSpPr>
            <p:spPr>
              <a:xfrm>
                <a:off x="1754931" y="3060466"/>
                <a:ext cx="497769" cy="445337"/>
              </a:xfrm>
              <a:prstGeom prst="rect">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3200" b="1" smtClean="0">
                  <a:solidFill>
                    <a:schemeClr val="bg1"/>
                  </a:solidFill>
                  <a:latin typeface="メイリオ" panose="020B0604030504040204" pitchFamily="50" charset="-128"/>
                  <a:ea typeface="メイリオ" panose="020B0604030504040204" pitchFamily="50" charset="-128"/>
                </a:endParaRPr>
              </a:p>
            </p:txBody>
          </p:sp>
          <p:sp>
            <p:nvSpPr>
              <p:cNvPr id="64" name="正方形/長方形 63"/>
              <p:cNvSpPr/>
              <p:nvPr/>
            </p:nvSpPr>
            <p:spPr>
              <a:xfrm>
                <a:off x="638807" y="3060467"/>
                <a:ext cx="1116124" cy="44533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65" name="テキスト ボックス 64"/>
              <p:cNvSpPr txBox="1"/>
              <p:nvPr/>
            </p:nvSpPr>
            <p:spPr>
              <a:xfrm>
                <a:off x="776612" y="3101895"/>
                <a:ext cx="876368" cy="400110"/>
              </a:xfrm>
              <a:prstGeom prst="rect">
                <a:avLst/>
              </a:prstGeom>
              <a:noFill/>
            </p:spPr>
            <p:txBody>
              <a:bodyPr wrap="square" rtlCol="0">
                <a:spAutoFit/>
              </a:bodyPr>
              <a:lstStyle/>
              <a:p>
                <a:r>
                  <a:rPr kumimoji="1" lang="en-US" altLang="ja-JP" sz="2000" b="1" smtClean="0">
                    <a:solidFill>
                      <a:schemeClr val="accent1"/>
                    </a:solidFill>
                    <a:latin typeface="游ゴシック" panose="020B0400000000000000" pitchFamily="50" charset="-128"/>
                    <a:ea typeface="游ゴシック" panose="020B0400000000000000" pitchFamily="50" charset="-128"/>
                  </a:rPr>
                  <a:t>STEP</a:t>
                </a:r>
                <a:endParaRPr kumimoji="1" lang="ja-JP" altLang="en-US" sz="2000" b="1" smtClean="0">
                  <a:solidFill>
                    <a:schemeClr val="accent1"/>
                  </a:solidFill>
                  <a:latin typeface="游ゴシック" panose="020B0400000000000000" pitchFamily="50" charset="-128"/>
                  <a:ea typeface="游ゴシック" panose="020B0400000000000000" pitchFamily="50" charset="-128"/>
                </a:endParaRPr>
              </a:p>
            </p:txBody>
          </p:sp>
          <p:sp>
            <p:nvSpPr>
              <p:cNvPr id="66" name="テキスト ボックス 65"/>
              <p:cNvSpPr txBox="1"/>
              <p:nvPr/>
            </p:nvSpPr>
            <p:spPr>
              <a:xfrm>
                <a:off x="1830960" y="3065917"/>
                <a:ext cx="319789" cy="461665"/>
              </a:xfrm>
              <a:prstGeom prst="rect">
                <a:avLst/>
              </a:prstGeom>
              <a:noFill/>
            </p:spPr>
            <p:txBody>
              <a:bodyPr wrap="square" rtlCol="0">
                <a:spAutoFit/>
              </a:bodyPr>
              <a:lstStyle/>
              <a:p>
                <a:r>
                  <a:rPr kumimoji="1" lang="en-US" altLang="ja-JP" sz="2400" b="1" smtClean="0">
                    <a:solidFill>
                      <a:schemeClr val="bg1"/>
                    </a:solidFill>
                    <a:latin typeface="游ゴシック" panose="020B0400000000000000" pitchFamily="50" charset="-128"/>
                    <a:ea typeface="游ゴシック" panose="020B0400000000000000" pitchFamily="50" charset="-128"/>
                  </a:rPr>
                  <a:t>3</a:t>
                </a:r>
                <a:endParaRPr kumimoji="1" lang="ja-JP" altLang="en-US" sz="2400" b="1" smtClean="0">
                  <a:solidFill>
                    <a:schemeClr val="bg1"/>
                  </a:solidFill>
                  <a:latin typeface="游ゴシック" panose="020B0400000000000000" pitchFamily="50" charset="-128"/>
                  <a:ea typeface="游ゴシック" panose="020B0400000000000000" pitchFamily="50" charset="-128"/>
                </a:endParaRPr>
              </a:p>
            </p:txBody>
          </p:sp>
        </p:grpSp>
        <p:grpSp>
          <p:nvGrpSpPr>
            <p:cNvPr id="67" name="グループ化 66"/>
            <p:cNvGrpSpPr/>
            <p:nvPr/>
          </p:nvGrpSpPr>
          <p:grpSpPr>
            <a:xfrm>
              <a:off x="627107" y="3900549"/>
              <a:ext cx="1613893" cy="467116"/>
              <a:chOff x="627107" y="3966297"/>
              <a:chExt cx="1613893" cy="467116"/>
            </a:xfrm>
          </p:grpSpPr>
          <p:sp>
            <p:nvSpPr>
              <p:cNvPr id="68" name="正方形/長方形 67"/>
              <p:cNvSpPr/>
              <p:nvPr/>
            </p:nvSpPr>
            <p:spPr>
              <a:xfrm>
                <a:off x="1743231" y="3966297"/>
                <a:ext cx="497769" cy="445337"/>
              </a:xfrm>
              <a:prstGeom prst="rect">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3200" b="1" smtClean="0">
                  <a:solidFill>
                    <a:schemeClr val="bg1"/>
                  </a:solidFill>
                  <a:latin typeface="メイリオ" panose="020B0604030504040204" pitchFamily="50" charset="-128"/>
                  <a:ea typeface="メイリオ" panose="020B0604030504040204" pitchFamily="50" charset="-128"/>
                </a:endParaRPr>
              </a:p>
            </p:txBody>
          </p:sp>
          <p:sp>
            <p:nvSpPr>
              <p:cNvPr id="69" name="正方形/長方形 68"/>
              <p:cNvSpPr/>
              <p:nvPr/>
            </p:nvSpPr>
            <p:spPr>
              <a:xfrm>
                <a:off x="627107" y="3966298"/>
                <a:ext cx="1116124" cy="44533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70" name="テキスト ボックス 69"/>
              <p:cNvSpPr txBox="1"/>
              <p:nvPr/>
            </p:nvSpPr>
            <p:spPr>
              <a:xfrm>
                <a:off x="764912" y="4007726"/>
                <a:ext cx="876368" cy="400110"/>
              </a:xfrm>
              <a:prstGeom prst="rect">
                <a:avLst/>
              </a:prstGeom>
              <a:noFill/>
            </p:spPr>
            <p:txBody>
              <a:bodyPr wrap="square" rtlCol="0">
                <a:spAutoFit/>
              </a:bodyPr>
              <a:lstStyle/>
              <a:p>
                <a:r>
                  <a:rPr kumimoji="1" lang="en-US" altLang="ja-JP" sz="2000" b="1" smtClean="0">
                    <a:solidFill>
                      <a:schemeClr val="accent1"/>
                    </a:solidFill>
                    <a:latin typeface="游ゴシック" panose="020B0400000000000000" pitchFamily="50" charset="-128"/>
                    <a:ea typeface="游ゴシック" panose="020B0400000000000000" pitchFamily="50" charset="-128"/>
                  </a:rPr>
                  <a:t>STEP</a:t>
                </a:r>
                <a:endParaRPr kumimoji="1" lang="ja-JP" altLang="en-US" sz="2000" b="1" smtClean="0">
                  <a:solidFill>
                    <a:schemeClr val="accent1"/>
                  </a:solidFill>
                  <a:latin typeface="游ゴシック" panose="020B0400000000000000" pitchFamily="50" charset="-128"/>
                  <a:ea typeface="游ゴシック" panose="020B0400000000000000" pitchFamily="50" charset="-128"/>
                </a:endParaRPr>
              </a:p>
            </p:txBody>
          </p:sp>
          <p:sp>
            <p:nvSpPr>
              <p:cNvPr id="71" name="テキスト ボックス 70"/>
              <p:cNvSpPr txBox="1"/>
              <p:nvPr/>
            </p:nvSpPr>
            <p:spPr>
              <a:xfrm>
                <a:off x="1819260" y="3971748"/>
                <a:ext cx="319789" cy="461665"/>
              </a:xfrm>
              <a:prstGeom prst="rect">
                <a:avLst/>
              </a:prstGeom>
              <a:noFill/>
            </p:spPr>
            <p:txBody>
              <a:bodyPr wrap="square" rtlCol="0">
                <a:spAutoFit/>
              </a:bodyPr>
              <a:lstStyle/>
              <a:p>
                <a:r>
                  <a:rPr kumimoji="1" lang="en-US" altLang="ja-JP" sz="2400" b="1" smtClean="0">
                    <a:solidFill>
                      <a:schemeClr val="bg1"/>
                    </a:solidFill>
                    <a:latin typeface="游ゴシック" panose="020B0400000000000000" pitchFamily="50" charset="-128"/>
                    <a:ea typeface="游ゴシック" panose="020B0400000000000000" pitchFamily="50" charset="-128"/>
                  </a:rPr>
                  <a:t>4</a:t>
                </a:r>
                <a:endParaRPr kumimoji="1" lang="ja-JP" altLang="en-US" sz="2400" b="1" smtClean="0">
                  <a:solidFill>
                    <a:schemeClr val="bg1"/>
                  </a:solidFill>
                  <a:latin typeface="游ゴシック" panose="020B0400000000000000" pitchFamily="50" charset="-128"/>
                  <a:ea typeface="游ゴシック" panose="020B0400000000000000" pitchFamily="50" charset="-128"/>
                </a:endParaRPr>
              </a:p>
            </p:txBody>
          </p:sp>
        </p:grpSp>
        <p:grpSp>
          <p:nvGrpSpPr>
            <p:cNvPr id="72" name="グループ化 71"/>
            <p:cNvGrpSpPr/>
            <p:nvPr/>
          </p:nvGrpSpPr>
          <p:grpSpPr>
            <a:xfrm>
              <a:off x="627107" y="4806244"/>
              <a:ext cx="1613893" cy="467116"/>
              <a:chOff x="627107" y="4850348"/>
              <a:chExt cx="1613893" cy="467116"/>
            </a:xfrm>
          </p:grpSpPr>
          <p:sp>
            <p:nvSpPr>
              <p:cNvPr id="73" name="正方形/長方形 72"/>
              <p:cNvSpPr/>
              <p:nvPr/>
            </p:nvSpPr>
            <p:spPr>
              <a:xfrm>
                <a:off x="1743231" y="4850348"/>
                <a:ext cx="497769" cy="445337"/>
              </a:xfrm>
              <a:prstGeom prst="rect">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3200" b="1" smtClean="0">
                  <a:solidFill>
                    <a:schemeClr val="bg1"/>
                  </a:solidFill>
                  <a:latin typeface="メイリオ" panose="020B0604030504040204" pitchFamily="50" charset="-128"/>
                  <a:ea typeface="メイリオ" panose="020B0604030504040204" pitchFamily="50" charset="-128"/>
                </a:endParaRPr>
              </a:p>
            </p:txBody>
          </p:sp>
          <p:sp>
            <p:nvSpPr>
              <p:cNvPr id="74" name="正方形/長方形 73"/>
              <p:cNvSpPr/>
              <p:nvPr/>
            </p:nvSpPr>
            <p:spPr>
              <a:xfrm>
                <a:off x="627107" y="4850349"/>
                <a:ext cx="1116124" cy="44533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chemeClr val="accent1"/>
                  </a:solidFill>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764912" y="4891777"/>
                <a:ext cx="876368" cy="400110"/>
              </a:xfrm>
              <a:prstGeom prst="rect">
                <a:avLst/>
              </a:prstGeom>
              <a:noFill/>
            </p:spPr>
            <p:txBody>
              <a:bodyPr wrap="square" rtlCol="0">
                <a:spAutoFit/>
              </a:bodyPr>
              <a:lstStyle/>
              <a:p>
                <a:r>
                  <a:rPr kumimoji="1" lang="en-US" altLang="ja-JP" sz="2000" b="1" dirty="0" smtClean="0">
                    <a:solidFill>
                      <a:schemeClr val="accent1"/>
                    </a:solidFill>
                    <a:latin typeface="游ゴシック" panose="020B0400000000000000" pitchFamily="50" charset="-128"/>
                    <a:ea typeface="游ゴシック" panose="020B0400000000000000" pitchFamily="50" charset="-128"/>
                  </a:rPr>
                  <a:t>STEP</a:t>
                </a:r>
                <a:endParaRPr kumimoji="1" lang="ja-JP" altLang="en-US" sz="2000" b="1" dirty="0" smtClean="0">
                  <a:solidFill>
                    <a:schemeClr val="accent1"/>
                  </a:solidFill>
                  <a:latin typeface="游ゴシック" panose="020B0400000000000000" pitchFamily="50" charset="-128"/>
                  <a:ea typeface="游ゴシック" panose="020B0400000000000000" pitchFamily="50" charset="-128"/>
                </a:endParaRPr>
              </a:p>
            </p:txBody>
          </p:sp>
          <p:sp>
            <p:nvSpPr>
              <p:cNvPr id="76" name="テキスト ボックス 75"/>
              <p:cNvSpPr txBox="1"/>
              <p:nvPr/>
            </p:nvSpPr>
            <p:spPr>
              <a:xfrm>
                <a:off x="1819260" y="4855799"/>
                <a:ext cx="319789" cy="461665"/>
              </a:xfrm>
              <a:prstGeom prst="rect">
                <a:avLst/>
              </a:prstGeom>
              <a:noFill/>
            </p:spPr>
            <p:txBody>
              <a:bodyPr wrap="square" rtlCol="0">
                <a:spAutoFit/>
              </a:bodyPr>
              <a:lstStyle/>
              <a:p>
                <a:r>
                  <a:rPr kumimoji="1" lang="en-US" altLang="ja-JP" sz="2400" b="1" smtClean="0">
                    <a:solidFill>
                      <a:schemeClr val="bg1"/>
                    </a:solidFill>
                    <a:latin typeface="游ゴシック" panose="020B0400000000000000" pitchFamily="50" charset="-128"/>
                    <a:ea typeface="游ゴシック" panose="020B0400000000000000" pitchFamily="50" charset="-128"/>
                  </a:rPr>
                  <a:t>5</a:t>
                </a:r>
                <a:endParaRPr kumimoji="1" lang="ja-JP" altLang="en-US" sz="2400" b="1" smtClean="0">
                  <a:solidFill>
                    <a:schemeClr val="bg1"/>
                  </a:solidFill>
                  <a:latin typeface="游ゴシック" panose="020B0400000000000000" pitchFamily="50" charset="-128"/>
                  <a:ea typeface="游ゴシック" panose="020B0400000000000000" pitchFamily="50" charset="-128"/>
                </a:endParaRPr>
              </a:p>
            </p:txBody>
          </p:sp>
        </p:grpSp>
        <p:grpSp>
          <p:nvGrpSpPr>
            <p:cNvPr id="77" name="グループ化 76"/>
            <p:cNvGrpSpPr/>
            <p:nvPr/>
          </p:nvGrpSpPr>
          <p:grpSpPr>
            <a:xfrm>
              <a:off x="627107" y="5711939"/>
              <a:ext cx="1613893" cy="467116"/>
              <a:chOff x="627107" y="5711939"/>
              <a:chExt cx="1613893" cy="467116"/>
            </a:xfrm>
          </p:grpSpPr>
          <p:sp>
            <p:nvSpPr>
              <p:cNvPr id="78" name="正方形/長方形 77"/>
              <p:cNvSpPr/>
              <p:nvPr/>
            </p:nvSpPr>
            <p:spPr>
              <a:xfrm>
                <a:off x="1743231" y="5711939"/>
                <a:ext cx="497769" cy="445337"/>
              </a:xfrm>
              <a:prstGeom prst="rect">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3200" b="1" smtClean="0">
                  <a:solidFill>
                    <a:schemeClr val="bg1"/>
                  </a:solidFill>
                  <a:latin typeface="メイリオ" panose="020B0604030504040204" pitchFamily="50" charset="-128"/>
                  <a:ea typeface="メイリオ" panose="020B0604030504040204" pitchFamily="50" charset="-128"/>
                </a:endParaRPr>
              </a:p>
            </p:txBody>
          </p:sp>
          <p:sp>
            <p:nvSpPr>
              <p:cNvPr id="79" name="正方形/長方形 78"/>
              <p:cNvSpPr/>
              <p:nvPr/>
            </p:nvSpPr>
            <p:spPr>
              <a:xfrm>
                <a:off x="627107" y="5711940"/>
                <a:ext cx="1116124" cy="44533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764912" y="5753368"/>
                <a:ext cx="876368" cy="400110"/>
              </a:xfrm>
              <a:prstGeom prst="rect">
                <a:avLst/>
              </a:prstGeom>
              <a:noFill/>
            </p:spPr>
            <p:txBody>
              <a:bodyPr wrap="square" rtlCol="0">
                <a:spAutoFit/>
              </a:bodyPr>
              <a:lstStyle/>
              <a:p>
                <a:r>
                  <a:rPr kumimoji="1" lang="en-US" altLang="ja-JP" sz="2000" b="1" smtClean="0">
                    <a:solidFill>
                      <a:schemeClr val="accent1"/>
                    </a:solidFill>
                    <a:latin typeface="游ゴシック" panose="020B0400000000000000" pitchFamily="50" charset="-128"/>
                    <a:ea typeface="游ゴシック" panose="020B0400000000000000" pitchFamily="50" charset="-128"/>
                  </a:rPr>
                  <a:t>STEP</a:t>
                </a:r>
                <a:endParaRPr kumimoji="1" lang="ja-JP" altLang="en-US" sz="2000" b="1" smtClean="0">
                  <a:solidFill>
                    <a:schemeClr val="accent1"/>
                  </a:solidFill>
                  <a:latin typeface="游ゴシック" panose="020B0400000000000000" pitchFamily="50" charset="-128"/>
                  <a:ea typeface="游ゴシック" panose="020B0400000000000000" pitchFamily="50" charset="-128"/>
                </a:endParaRPr>
              </a:p>
            </p:txBody>
          </p:sp>
          <p:sp>
            <p:nvSpPr>
              <p:cNvPr id="81" name="テキスト ボックス 80"/>
              <p:cNvSpPr txBox="1"/>
              <p:nvPr/>
            </p:nvSpPr>
            <p:spPr>
              <a:xfrm>
                <a:off x="1819260" y="5717390"/>
                <a:ext cx="319789" cy="461665"/>
              </a:xfrm>
              <a:prstGeom prst="rect">
                <a:avLst/>
              </a:prstGeom>
              <a:noFill/>
            </p:spPr>
            <p:txBody>
              <a:bodyPr wrap="square" rtlCol="0">
                <a:spAutoFit/>
              </a:bodyPr>
              <a:lstStyle/>
              <a:p>
                <a:r>
                  <a:rPr kumimoji="1" lang="en-US" altLang="ja-JP" sz="2400" b="1" smtClean="0">
                    <a:solidFill>
                      <a:schemeClr val="bg1"/>
                    </a:solidFill>
                    <a:latin typeface="游ゴシック" panose="020B0400000000000000" pitchFamily="50" charset="-128"/>
                    <a:ea typeface="游ゴシック" panose="020B0400000000000000" pitchFamily="50" charset="-128"/>
                  </a:rPr>
                  <a:t>6</a:t>
                </a:r>
                <a:endParaRPr kumimoji="1" lang="ja-JP" altLang="en-US" sz="2400" b="1" smtClean="0">
                  <a:solidFill>
                    <a:schemeClr val="bg1"/>
                  </a:solidFill>
                  <a:latin typeface="游ゴシック" panose="020B0400000000000000" pitchFamily="50" charset="-128"/>
                  <a:ea typeface="游ゴシック" panose="020B0400000000000000" pitchFamily="50" charset="-128"/>
                </a:endParaRPr>
              </a:p>
            </p:txBody>
          </p:sp>
        </p:grpSp>
        <p:sp>
          <p:nvSpPr>
            <p:cNvPr id="82" name="二等辺三角形 81"/>
            <p:cNvSpPr/>
            <p:nvPr/>
          </p:nvSpPr>
          <p:spPr>
            <a:xfrm rot="10800000">
              <a:off x="1236213" y="1750961"/>
              <a:ext cx="252028" cy="216024"/>
            </a:xfrm>
            <a:prstGeom prst="triangle">
              <a:avLst/>
            </a:prstGeom>
            <a:solidFill>
              <a:schemeClr val="accent1"/>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83" name="二等辺三角形 82"/>
            <p:cNvSpPr/>
            <p:nvPr/>
          </p:nvSpPr>
          <p:spPr>
            <a:xfrm rot="10800000">
              <a:off x="1236213" y="2652865"/>
              <a:ext cx="252028" cy="216024"/>
            </a:xfrm>
            <a:prstGeom prst="triangle">
              <a:avLst/>
            </a:prstGeom>
            <a:solidFill>
              <a:schemeClr val="accent1"/>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84" name="二等辺三角形 83"/>
            <p:cNvSpPr/>
            <p:nvPr/>
          </p:nvSpPr>
          <p:spPr>
            <a:xfrm rot="10800000">
              <a:off x="1236212" y="3566157"/>
              <a:ext cx="252028" cy="216024"/>
            </a:xfrm>
            <a:prstGeom prst="triangle">
              <a:avLst/>
            </a:prstGeom>
            <a:solidFill>
              <a:schemeClr val="accent1"/>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85" name="二等辺三角形 84"/>
            <p:cNvSpPr/>
            <p:nvPr/>
          </p:nvSpPr>
          <p:spPr>
            <a:xfrm rot="10800000">
              <a:off x="1236212" y="4464255"/>
              <a:ext cx="252028" cy="216024"/>
            </a:xfrm>
            <a:prstGeom prst="triangle">
              <a:avLst/>
            </a:prstGeom>
            <a:solidFill>
              <a:schemeClr val="accent1"/>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86" name="二等辺三角形 85"/>
            <p:cNvSpPr/>
            <p:nvPr/>
          </p:nvSpPr>
          <p:spPr>
            <a:xfrm rot="10800000">
              <a:off x="1236212" y="5373748"/>
              <a:ext cx="252028" cy="216024"/>
            </a:xfrm>
            <a:prstGeom prst="triangle">
              <a:avLst/>
            </a:prstGeom>
            <a:solidFill>
              <a:schemeClr val="accent1"/>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smtClean="0">
                <a:solidFill>
                  <a:srgbClr val="0071BC"/>
                </a:solidFill>
                <a:latin typeface="メイリオ" panose="020B0604030504040204" pitchFamily="50" charset="-128"/>
                <a:ea typeface="メイリオ" panose="020B0604030504040204" pitchFamily="50" charset="-128"/>
              </a:endParaRPr>
            </a:p>
          </p:txBody>
        </p:sp>
        <p:sp>
          <p:nvSpPr>
            <p:cNvPr id="87" name="テキスト ボックス 86"/>
            <p:cNvSpPr txBox="1"/>
            <p:nvPr/>
          </p:nvSpPr>
          <p:spPr>
            <a:xfrm>
              <a:off x="2682708" y="1081627"/>
              <a:ext cx="6288620" cy="623248"/>
            </a:xfrm>
            <a:prstGeom prst="rect">
              <a:avLst/>
            </a:prstGeom>
            <a:noFill/>
          </p:spPr>
          <p:txBody>
            <a:bodyPr wrap="square" rtlCol="0">
              <a:spAutoFit/>
            </a:bodyPr>
            <a:lstStyle/>
            <a:p>
              <a:pPr>
                <a:spcAft>
                  <a:spcPts val="300"/>
                </a:spcAft>
              </a:pPr>
              <a:r>
                <a:rPr kumimoji="1" lang="ja-JP" altLang="en-US" b="1" dirty="0" smtClean="0">
                  <a:solidFill>
                    <a:schemeClr val="accent1"/>
                  </a:solidFill>
                  <a:latin typeface="游ゴシック" panose="020B0400000000000000" pitchFamily="50" charset="-128"/>
                  <a:ea typeface="游ゴシック" panose="020B0400000000000000" pitchFamily="50" charset="-128"/>
                </a:rPr>
                <a:t>補助金交付決定</a:t>
              </a:r>
              <a:endParaRPr kumimoji="1" lang="en-US" altLang="ja-JP" b="1" dirty="0" smtClean="0">
                <a:solidFill>
                  <a:schemeClr val="accent1"/>
                </a:solidFill>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採択事業者へ補助金交付決定通知書が発送されます。</a:t>
              </a:r>
            </a:p>
          </p:txBody>
        </p:sp>
        <p:sp>
          <p:nvSpPr>
            <p:cNvPr id="88" name="テキスト ボックス 87"/>
            <p:cNvSpPr txBox="1"/>
            <p:nvPr/>
          </p:nvSpPr>
          <p:spPr>
            <a:xfrm>
              <a:off x="2682708" y="1982553"/>
              <a:ext cx="6288620" cy="661720"/>
            </a:xfrm>
            <a:prstGeom prst="rect">
              <a:avLst/>
            </a:prstGeom>
            <a:noFill/>
          </p:spPr>
          <p:txBody>
            <a:bodyPr wrap="square" rtlCol="0">
              <a:spAutoFit/>
            </a:bodyPr>
            <a:lstStyle/>
            <a:p>
              <a:pPr>
                <a:spcAft>
                  <a:spcPts val="600"/>
                </a:spcAft>
              </a:pPr>
              <a:r>
                <a:rPr lang="ja-JP" altLang="en-US" b="1" dirty="0" smtClean="0">
                  <a:solidFill>
                    <a:schemeClr val="accent1"/>
                  </a:solidFill>
                  <a:latin typeface="游ゴシック" panose="020B0400000000000000" pitchFamily="50" charset="-128"/>
                  <a:ea typeface="游ゴシック" panose="020B0400000000000000" pitchFamily="50" charset="-128"/>
                </a:rPr>
                <a:t>事業実施</a:t>
              </a:r>
              <a:endParaRPr kumimoji="1" lang="ja-JP" altLang="en-US" b="1" dirty="0" smtClean="0">
                <a:solidFill>
                  <a:schemeClr val="accent1"/>
                </a:solidFill>
                <a:latin typeface="游ゴシック" panose="020B0400000000000000" pitchFamily="50" charset="-128"/>
                <a:ea typeface="游ゴシック" panose="020B0400000000000000" pitchFamily="50" charset="-128"/>
              </a:endParaRPr>
            </a:p>
            <a:p>
              <a:pPr>
                <a:spcAft>
                  <a:spcPts val="600"/>
                </a:spcAft>
              </a:pPr>
              <a:r>
                <a:rPr lang="ja-JP" altLang="en-US" sz="1400" dirty="0" smtClean="0">
                  <a:latin typeface="游ゴシック" panose="020B0400000000000000" pitchFamily="50" charset="-128"/>
                  <a:ea typeface="游ゴシック" panose="020B0400000000000000" pitchFamily="50" charset="-128"/>
                </a:rPr>
                <a:t>補助金申請時の事業計画書に基づき、事業を実施してください。</a:t>
              </a:r>
              <a:endParaRPr kumimoji="1" lang="ja-JP" altLang="en-US" sz="1400" dirty="0" smtClean="0">
                <a:latin typeface="游ゴシック" panose="020B0400000000000000" pitchFamily="50" charset="-128"/>
                <a:ea typeface="游ゴシック" panose="020B0400000000000000" pitchFamily="50" charset="-128"/>
              </a:endParaRPr>
            </a:p>
          </p:txBody>
        </p:sp>
        <p:sp>
          <p:nvSpPr>
            <p:cNvPr id="89" name="テキスト ボックス 88"/>
            <p:cNvSpPr txBox="1"/>
            <p:nvPr/>
          </p:nvSpPr>
          <p:spPr>
            <a:xfrm>
              <a:off x="2671008" y="2883093"/>
              <a:ext cx="6871820" cy="661720"/>
            </a:xfrm>
            <a:prstGeom prst="rect">
              <a:avLst/>
            </a:prstGeom>
            <a:noFill/>
          </p:spPr>
          <p:txBody>
            <a:bodyPr wrap="square" rtlCol="0">
              <a:spAutoFit/>
            </a:bodyPr>
            <a:lstStyle/>
            <a:p>
              <a:pPr>
                <a:spcAft>
                  <a:spcPts val="600"/>
                </a:spcAft>
              </a:pPr>
              <a:r>
                <a:rPr kumimoji="1" lang="ja-JP" altLang="en-US" b="1" dirty="0" smtClean="0">
                  <a:solidFill>
                    <a:schemeClr val="accent1"/>
                  </a:solidFill>
                  <a:latin typeface="游ゴシック" panose="020B0400000000000000" pitchFamily="50" charset="-128"/>
                  <a:ea typeface="游ゴシック" panose="020B0400000000000000" pitchFamily="50" charset="-128"/>
                </a:rPr>
                <a:t>事業終了後、実績報告書の提出</a:t>
              </a:r>
              <a:endParaRPr kumimoji="1" lang="en-US" altLang="ja-JP" b="1" dirty="0" smtClean="0">
                <a:solidFill>
                  <a:schemeClr val="accent1"/>
                </a:solidFill>
                <a:latin typeface="游ゴシック" panose="020B0400000000000000" pitchFamily="50" charset="-128"/>
                <a:ea typeface="游ゴシック" panose="020B0400000000000000" pitchFamily="50" charset="-128"/>
              </a:endParaRPr>
            </a:p>
            <a:p>
              <a:pPr>
                <a:spcAft>
                  <a:spcPts val="600"/>
                </a:spcAft>
              </a:pPr>
              <a:r>
                <a:rPr kumimoji="1" lang="ja-JP" altLang="en-US" sz="1400" dirty="0" smtClean="0">
                  <a:latin typeface="游ゴシック" panose="020B0400000000000000" pitchFamily="50" charset="-128"/>
                  <a:ea typeface="游ゴシック" panose="020B0400000000000000" pitchFamily="50" charset="-128"/>
                </a:rPr>
                <a:t>事業実施後、実績報告書及び必要書類を提出してください</a:t>
              </a:r>
            </a:p>
          </p:txBody>
        </p:sp>
        <p:sp>
          <p:nvSpPr>
            <p:cNvPr id="90" name="テキスト ボックス 89"/>
            <p:cNvSpPr txBox="1"/>
            <p:nvPr/>
          </p:nvSpPr>
          <p:spPr>
            <a:xfrm>
              <a:off x="2671008" y="3792357"/>
              <a:ext cx="6782492" cy="661720"/>
            </a:xfrm>
            <a:prstGeom prst="rect">
              <a:avLst/>
            </a:prstGeom>
            <a:noFill/>
          </p:spPr>
          <p:txBody>
            <a:bodyPr wrap="square" rtlCol="0">
              <a:spAutoFit/>
            </a:bodyPr>
            <a:lstStyle/>
            <a:p>
              <a:pPr>
                <a:spcAft>
                  <a:spcPts val="600"/>
                </a:spcAft>
              </a:pPr>
              <a:r>
                <a:rPr kumimoji="1" lang="ja-JP" altLang="en-US" b="1" dirty="0" smtClean="0">
                  <a:solidFill>
                    <a:schemeClr val="accent1"/>
                  </a:solidFill>
                  <a:latin typeface="游ゴシック" panose="020B0400000000000000" pitchFamily="50" charset="-128"/>
                  <a:ea typeface="游ゴシック" panose="020B0400000000000000" pitchFamily="50" charset="-128"/>
                </a:rPr>
                <a:t>補助金確定検査</a:t>
              </a:r>
              <a:endParaRPr kumimoji="1" lang="en-US" altLang="ja-JP" b="1" dirty="0" smtClean="0">
                <a:solidFill>
                  <a:schemeClr val="accent1"/>
                </a:solidFill>
                <a:latin typeface="游ゴシック" panose="020B0400000000000000" pitchFamily="50" charset="-128"/>
                <a:ea typeface="游ゴシック" panose="020B0400000000000000" pitchFamily="50" charset="-128"/>
              </a:endParaRPr>
            </a:p>
            <a:p>
              <a:pPr>
                <a:spcAft>
                  <a:spcPts val="600"/>
                </a:spcAft>
              </a:pPr>
              <a:r>
                <a:rPr lang="ja-JP" altLang="en-US" sz="1400" dirty="0" smtClean="0">
                  <a:latin typeface="游ゴシック" panose="020B0400000000000000" pitchFamily="50" charset="-128"/>
                  <a:ea typeface="游ゴシック" panose="020B0400000000000000" pitchFamily="50" charset="-128"/>
                </a:rPr>
                <a:t>実績報告書の内容審査後に、採択事業者へ補助金確定通知書が発送されます。</a:t>
              </a:r>
              <a:endParaRPr kumimoji="1" lang="ja-JP" altLang="en-US" sz="1400" dirty="0" smtClean="0">
                <a:latin typeface="游ゴシック" panose="020B0400000000000000" pitchFamily="50" charset="-128"/>
                <a:ea typeface="游ゴシック" panose="020B0400000000000000" pitchFamily="50" charset="-128"/>
              </a:endParaRPr>
            </a:p>
          </p:txBody>
        </p:sp>
        <p:sp>
          <p:nvSpPr>
            <p:cNvPr id="91" name="テキスト ボックス 90"/>
            <p:cNvSpPr txBox="1"/>
            <p:nvPr/>
          </p:nvSpPr>
          <p:spPr>
            <a:xfrm>
              <a:off x="2671008" y="4701621"/>
              <a:ext cx="6160620" cy="661720"/>
            </a:xfrm>
            <a:prstGeom prst="rect">
              <a:avLst/>
            </a:prstGeom>
            <a:noFill/>
          </p:spPr>
          <p:txBody>
            <a:bodyPr wrap="square" rtlCol="0">
              <a:spAutoFit/>
            </a:bodyPr>
            <a:lstStyle/>
            <a:p>
              <a:pPr>
                <a:spcAft>
                  <a:spcPts val="600"/>
                </a:spcAft>
              </a:pPr>
              <a:r>
                <a:rPr lang="ja-JP" altLang="en-US" b="1" dirty="0">
                  <a:solidFill>
                    <a:schemeClr val="accent1"/>
                  </a:solidFill>
                  <a:latin typeface="游ゴシック" panose="020B0400000000000000" pitchFamily="50" charset="-128"/>
                  <a:ea typeface="游ゴシック" panose="020B0400000000000000" pitchFamily="50" charset="-128"/>
                </a:rPr>
                <a:t>補助</a:t>
              </a:r>
              <a:r>
                <a:rPr lang="ja-JP" altLang="en-US" b="1" dirty="0" smtClean="0">
                  <a:solidFill>
                    <a:schemeClr val="accent1"/>
                  </a:solidFill>
                  <a:latin typeface="游ゴシック" panose="020B0400000000000000" pitchFamily="50" charset="-128"/>
                  <a:ea typeface="游ゴシック" panose="020B0400000000000000" pitchFamily="50" charset="-128"/>
                </a:rPr>
                <a:t>金請求</a:t>
              </a:r>
              <a:endParaRPr kumimoji="1" lang="en-US" altLang="ja-JP" b="1" dirty="0" smtClean="0">
                <a:solidFill>
                  <a:schemeClr val="accent1"/>
                </a:solidFill>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補助</a:t>
              </a:r>
              <a:r>
                <a:rPr lang="ja-JP" altLang="en-US" sz="1400" dirty="0" smtClean="0">
                  <a:latin typeface="游ゴシック" panose="020B0400000000000000" pitchFamily="50" charset="-128"/>
                  <a:ea typeface="游ゴシック" panose="020B0400000000000000" pitchFamily="50" charset="-128"/>
                </a:rPr>
                <a:t>金請求書を提出してください。</a:t>
              </a:r>
              <a:endParaRPr kumimoji="1" lang="ja-JP" altLang="en-US" sz="1400" dirty="0" smtClean="0">
                <a:latin typeface="游ゴシック" panose="020B0400000000000000" pitchFamily="50" charset="-128"/>
                <a:ea typeface="游ゴシック" panose="020B0400000000000000" pitchFamily="50" charset="-128"/>
              </a:endParaRPr>
            </a:p>
          </p:txBody>
        </p:sp>
        <p:sp>
          <p:nvSpPr>
            <p:cNvPr id="92" name="テキスト ボックス 91"/>
            <p:cNvSpPr txBox="1"/>
            <p:nvPr/>
          </p:nvSpPr>
          <p:spPr>
            <a:xfrm>
              <a:off x="2671008" y="5603747"/>
              <a:ext cx="6782492" cy="661720"/>
            </a:xfrm>
            <a:prstGeom prst="rect">
              <a:avLst/>
            </a:prstGeom>
            <a:noFill/>
          </p:spPr>
          <p:txBody>
            <a:bodyPr wrap="square" rtlCol="0">
              <a:spAutoFit/>
            </a:bodyPr>
            <a:lstStyle/>
            <a:p>
              <a:pPr>
                <a:spcAft>
                  <a:spcPts val="600"/>
                </a:spcAft>
              </a:pPr>
              <a:r>
                <a:rPr lang="ja-JP" altLang="en-US" b="1" dirty="0">
                  <a:solidFill>
                    <a:schemeClr val="accent1"/>
                  </a:solidFill>
                  <a:latin typeface="游ゴシック" panose="020B0400000000000000" pitchFamily="50" charset="-128"/>
                  <a:ea typeface="游ゴシック" panose="020B0400000000000000" pitchFamily="50" charset="-128"/>
                </a:rPr>
                <a:t>補助</a:t>
              </a:r>
              <a:r>
                <a:rPr lang="ja-JP" altLang="en-US" b="1" dirty="0" smtClean="0">
                  <a:solidFill>
                    <a:schemeClr val="accent1"/>
                  </a:solidFill>
                  <a:latin typeface="游ゴシック" panose="020B0400000000000000" pitchFamily="50" charset="-128"/>
                  <a:ea typeface="游ゴシック" panose="020B0400000000000000" pitchFamily="50" charset="-128"/>
                </a:rPr>
                <a:t>金交付</a:t>
              </a:r>
              <a:endParaRPr kumimoji="1" lang="en-US" altLang="ja-JP" b="1" dirty="0" smtClean="0">
                <a:solidFill>
                  <a:schemeClr val="accent1"/>
                </a:solidFill>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補助対象経費に対し、補助金を交付します。</a:t>
              </a:r>
            </a:p>
          </p:txBody>
        </p:sp>
      </p:grpSp>
    </p:spTree>
    <p:extLst>
      <p:ext uri="{BB962C8B-B14F-4D97-AF65-F5344CB8AC3E}">
        <p14:creationId xmlns:p14="http://schemas.microsoft.com/office/powerpoint/2010/main" val="4239383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3</a:t>
            </a:fld>
            <a:endParaRPr lang="ja-JP" altLang="en-US" dirty="0">
              <a:solidFill>
                <a:schemeClr val="bg1"/>
              </a:solidFill>
            </a:endParaRPr>
          </a:p>
        </p:txBody>
      </p:sp>
      <p:sp>
        <p:nvSpPr>
          <p:cNvPr id="5" name="コンテンツ プレースホルダー 4"/>
          <p:cNvSpPr>
            <a:spLocks noGrp="1"/>
          </p:cNvSpPr>
          <p:nvPr>
            <p:ph idx="1"/>
          </p:nvPr>
        </p:nvSpPr>
        <p:spPr>
          <a:xfrm>
            <a:off x="1167493" y="2017467"/>
            <a:ext cx="9779182" cy="3989633"/>
          </a:xfrm>
        </p:spPr>
        <p:txBody>
          <a:bodyPr/>
          <a:lstStyle/>
          <a:p>
            <a:r>
              <a:rPr lang="ja-JP" altLang="en-US" b="1" dirty="0" smtClean="0">
                <a:solidFill>
                  <a:schemeClr val="accent1"/>
                </a:solidFill>
              </a:rPr>
              <a:t>■補助金交付決定について</a:t>
            </a:r>
            <a:endParaRPr lang="en-US" altLang="ja-JP" b="1" dirty="0" smtClean="0">
              <a:solidFill>
                <a:schemeClr val="accent1"/>
              </a:solidFill>
            </a:endParaRPr>
          </a:p>
          <a:p>
            <a:r>
              <a:rPr lang="ja-JP" altLang="en-US" dirty="0" smtClean="0"/>
              <a:t>採択事業者へ補助金交付決定通知書（様式第２号）を発送します。補助金交付決定額及び、交付条件を確認してください。</a:t>
            </a:r>
            <a:endParaRPr lang="en-US" altLang="ja-JP" dirty="0"/>
          </a:p>
          <a:p>
            <a:r>
              <a:rPr lang="ja-JP" altLang="en-US" b="1" dirty="0" smtClean="0">
                <a:solidFill>
                  <a:srgbClr val="FF0000"/>
                </a:solidFill>
              </a:rPr>
              <a:t>■注意</a:t>
            </a:r>
            <a:endParaRPr lang="en-US" altLang="ja-JP" b="1" dirty="0" smtClean="0">
              <a:solidFill>
                <a:srgbClr val="FF0000"/>
              </a:solidFill>
            </a:endParaRPr>
          </a:p>
          <a:p>
            <a:r>
              <a:rPr lang="ja-JP" altLang="en-US" dirty="0"/>
              <a:t>最終的</a:t>
            </a:r>
            <a:r>
              <a:rPr lang="ja-JP" altLang="en-US" dirty="0" smtClean="0"/>
              <a:t>な交付金額は、事業実施内容や実績報告時に提出された書類を確認した上で、最終精算を行います。</a:t>
            </a:r>
            <a:endParaRPr lang="en-US" altLang="ja-JP" dirty="0" smtClean="0"/>
          </a:p>
          <a:p>
            <a:r>
              <a:rPr lang="ja-JP" altLang="en-US" dirty="0" smtClean="0"/>
              <a:t>そのため、交付決定通知書に記載されている金額が担保されるものではないことにご注意ください。</a:t>
            </a:r>
            <a:endParaRPr lang="en-US" altLang="ja-JP" dirty="0" smtClean="0"/>
          </a:p>
        </p:txBody>
      </p:sp>
      <p:sp>
        <p:nvSpPr>
          <p:cNvPr id="6" name="コンテンツ プレースホルダー 5"/>
          <p:cNvSpPr>
            <a:spLocks noGrp="1"/>
          </p:cNvSpPr>
          <p:nvPr>
            <p:ph idx="11"/>
          </p:nvPr>
        </p:nvSpPr>
        <p:spPr/>
        <p:txBody>
          <a:bodyPr/>
          <a:lstStyle/>
          <a:p>
            <a:r>
              <a:rPr lang="ja-JP" altLang="en-US" b="1" dirty="0"/>
              <a:t>補助</a:t>
            </a:r>
            <a:r>
              <a:rPr lang="ja-JP" altLang="en-US" b="1" dirty="0" smtClean="0"/>
              <a:t>金交付決定</a:t>
            </a:r>
            <a:endParaRPr kumimoji="1" lang="ja-JP" altLang="en-US" b="1" dirty="0"/>
          </a:p>
        </p:txBody>
      </p:sp>
      <p:sp>
        <p:nvSpPr>
          <p:cNvPr id="7" name="コンテンツ プレースホルダー 6"/>
          <p:cNvSpPr>
            <a:spLocks noGrp="1"/>
          </p:cNvSpPr>
          <p:nvPr>
            <p:ph idx="12"/>
          </p:nvPr>
        </p:nvSpPr>
        <p:spPr/>
        <p:txBody>
          <a:bodyPr/>
          <a:lstStyle/>
          <a:p>
            <a:r>
              <a:rPr lang="en-US" altLang="ja-JP" dirty="0"/>
              <a:t>1</a:t>
            </a:r>
            <a:endParaRPr kumimoji="1" lang="ja-JP" altLang="en-US" dirty="0"/>
          </a:p>
        </p:txBody>
      </p:sp>
    </p:spTree>
    <p:extLst>
      <p:ext uri="{BB962C8B-B14F-4D97-AF65-F5344CB8AC3E}">
        <p14:creationId xmlns:p14="http://schemas.microsoft.com/office/powerpoint/2010/main" val="4120840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4</a:t>
            </a:fld>
            <a:endParaRPr lang="ja-JP" altLang="en-US" dirty="0">
              <a:solidFill>
                <a:schemeClr val="bg1"/>
              </a:solidFill>
            </a:endParaRPr>
          </a:p>
        </p:txBody>
      </p:sp>
      <p:sp>
        <p:nvSpPr>
          <p:cNvPr id="5" name="コンテンツ プレースホルダー 4"/>
          <p:cNvSpPr>
            <a:spLocks noGrp="1"/>
          </p:cNvSpPr>
          <p:nvPr>
            <p:ph idx="1"/>
          </p:nvPr>
        </p:nvSpPr>
        <p:spPr/>
        <p:txBody>
          <a:bodyPr/>
          <a:lstStyle/>
          <a:p>
            <a:r>
              <a:rPr lang="ja-JP" altLang="en-US" b="1" dirty="0" smtClean="0">
                <a:solidFill>
                  <a:schemeClr val="accent1"/>
                </a:solidFill>
              </a:rPr>
              <a:t>■補助金の概算払いについて</a:t>
            </a:r>
            <a:endParaRPr lang="en-US" altLang="ja-JP" b="1" dirty="0" smtClean="0">
              <a:solidFill>
                <a:schemeClr val="accent1"/>
              </a:solidFill>
            </a:endParaRPr>
          </a:p>
          <a:p>
            <a:r>
              <a:rPr lang="ja-JP" altLang="en-US" dirty="0" smtClean="0"/>
              <a:t>必要</a:t>
            </a:r>
            <a:r>
              <a:rPr lang="ja-JP" altLang="en-US" dirty="0"/>
              <a:t>に応じて、補助金の概算払いを行うことが可能です。希望する場合は、交付決定を受けた日から</a:t>
            </a:r>
            <a:r>
              <a:rPr lang="en-US" altLang="ja-JP" dirty="0"/>
              <a:t>10</a:t>
            </a:r>
            <a:r>
              <a:rPr lang="ja-JP" altLang="en-US" dirty="0"/>
              <a:t>日以内に、補助金概算払請求書（様式第８号）を提出してください。なお、概算払いについては、交付決定額の９割以内となっております。</a:t>
            </a:r>
            <a:endParaRPr lang="en-US" altLang="ja-JP" dirty="0"/>
          </a:p>
          <a:p>
            <a:r>
              <a:rPr lang="en-US" altLang="ja-JP" dirty="0" smtClean="0">
                <a:solidFill>
                  <a:srgbClr val="FF0000"/>
                </a:solidFill>
              </a:rPr>
              <a:t>※</a:t>
            </a:r>
            <a:r>
              <a:rPr lang="ja-JP" altLang="en-US" dirty="0" smtClean="0"/>
              <a:t>請求書の提出から振込みまでは、概ね２週間程度かかります。</a:t>
            </a:r>
            <a:endParaRPr lang="en-US" altLang="ja-JP" dirty="0" smtClean="0"/>
          </a:p>
        </p:txBody>
      </p:sp>
      <p:sp>
        <p:nvSpPr>
          <p:cNvPr id="6" name="コンテンツ プレースホルダー 5"/>
          <p:cNvSpPr>
            <a:spLocks noGrp="1"/>
          </p:cNvSpPr>
          <p:nvPr>
            <p:ph idx="11"/>
          </p:nvPr>
        </p:nvSpPr>
        <p:spPr/>
        <p:txBody>
          <a:bodyPr/>
          <a:lstStyle/>
          <a:p>
            <a:r>
              <a:rPr lang="ja-JP" altLang="en-US" b="1" dirty="0"/>
              <a:t>補助</a:t>
            </a:r>
            <a:r>
              <a:rPr lang="ja-JP" altLang="en-US" b="1" dirty="0" smtClean="0"/>
              <a:t>金交付決定</a:t>
            </a:r>
            <a:endParaRPr kumimoji="1" lang="ja-JP" altLang="en-US" b="1" dirty="0"/>
          </a:p>
        </p:txBody>
      </p:sp>
      <p:sp>
        <p:nvSpPr>
          <p:cNvPr id="7" name="コンテンツ プレースホルダー 6"/>
          <p:cNvSpPr>
            <a:spLocks noGrp="1"/>
          </p:cNvSpPr>
          <p:nvPr>
            <p:ph idx="12"/>
          </p:nvPr>
        </p:nvSpPr>
        <p:spPr/>
        <p:txBody>
          <a:bodyPr/>
          <a:lstStyle/>
          <a:p>
            <a:r>
              <a:rPr lang="en-US" altLang="ja-JP" dirty="0"/>
              <a:t>1</a:t>
            </a:r>
            <a:endParaRPr kumimoji="1" lang="ja-JP" altLang="en-US" dirty="0"/>
          </a:p>
        </p:txBody>
      </p:sp>
    </p:spTree>
    <p:extLst>
      <p:ext uri="{BB962C8B-B14F-4D97-AF65-F5344CB8AC3E}">
        <p14:creationId xmlns:p14="http://schemas.microsoft.com/office/powerpoint/2010/main" val="2932784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5</a:t>
            </a:fld>
            <a:endParaRPr lang="ja-JP" altLang="en-US" dirty="0">
              <a:solidFill>
                <a:schemeClr val="bg1"/>
              </a:solidFill>
            </a:endParaRPr>
          </a:p>
        </p:txBody>
      </p:sp>
      <p:sp>
        <p:nvSpPr>
          <p:cNvPr id="5" name="コンテンツ プレースホルダー 4"/>
          <p:cNvSpPr>
            <a:spLocks noGrp="1"/>
          </p:cNvSpPr>
          <p:nvPr>
            <p:ph idx="1"/>
          </p:nvPr>
        </p:nvSpPr>
        <p:spPr/>
        <p:txBody>
          <a:bodyPr/>
          <a:lstStyle/>
          <a:p>
            <a:r>
              <a:rPr lang="ja-JP" altLang="en-US" b="1" dirty="0" smtClean="0">
                <a:solidFill>
                  <a:schemeClr val="accent1"/>
                </a:solidFill>
              </a:rPr>
              <a:t>■事業内容の変更や中止が生じた場合について</a:t>
            </a:r>
            <a:endParaRPr lang="en-US" altLang="ja-JP" b="1" dirty="0" smtClean="0">
              <a:solidFill>
                <a:schemeClr val="accent1"/>
              </a:solidFill>
            </a:endParaRPr>
          </a:p>
          <a:p>
            <a:r>
              <a:rPr lang="ja-JP" altLang="en-US" dirty="0" smtClean="0"/>
              <a:t>事業内容の変更、中止、事故、取下げが生じた場合は、事業開始の</a:t>
            </a:r>
            <a:r>
              <a:rPr lang="en-US" altLang="ja-JP" dirty="0" smtClean="0"/>
              <a:t>10</a:t>
            </a:r>
            <a:r>
              <a:rPr lang="ja-JP" altLang="en-US" dirty="0" smtClean="0"/>
              <a:t>日前までに、補助金変更承認申請書（様式第３号）を提出してください。</a:t>
            </a:r>
            <a:endParaRPr lang="en-US" altLang="ja-JP" dirty="0" smtClean="0"/>
          </a:p>
        </p:txBody>
      </p:sp>
      <p:sp>
        <p:nvSpPr>
          <p:cNvPr id="6" name="コンテンツ プレースホルダー 5"/>
          <p:cNvSpPr>
            <a:spLocks noGrp="1"/>
          </p:cNvSpPr>
          <p:nvPr>
            <p:ph idx="11"/>
          </p:nvPr>
        </p:nvSpPr>
        <p:spPr/>
        <p:txBody>
          <a:bodyPr/>
          <a:lstStyle/>
          <a:p>
            <a:r>
              <a:rPr lang="ja-JP" altLang="en-US" b="1" dirty="0"/>
              <a:t>補助</a:t>
            </a:r>
            <a:r>
              <a:rPr lang="ja-JP" altLang="en-US" b="1" dirty="0" smtClean="0"/>
              <a:t>金交付決定</a:t>
            </a:r>
            <a:endParaRPr kumimoji="1" lang="ja-JP" altLang="en-US" b="1" dirty="0"/>
          </a:p>
        </p:txBody>
      </p:sp>
      <p:sp>
        <p:nvSpPr>
          <p:cNvPr id="7" name="コンテンツ プレースホルダー 6"/>
          <p:cNvSpPr>
            <a:spLocks noGrp="1"/>
          </p:cNvSpPr>
          <p:nvPr>
            <p:ph idx="12"/>
          </p:nvPr>
        </p:nvSpPr>
        <p:spPr/>
        <p:txBody>
          <a:bodyPr/>
          <a:lstStyle/>
          <a:p>
            <a:r>
              <a:rPr lang="en-US" altLang="ja-JP" dirty="0"/>
              <a:t>1</a:t>
            </a:r>
            <a:endParaRPr kumimoji="1" lang="ja-JP" altLang="en-US" dirty="0"/>
          </a:p>
        </p:txBody>
      </p:sp>
    </p:spTree>
    <p:extLst>
      <p:ext uri="{BB962C8B-B14F-4D97-AF65-F5344CB8AC3E}">
        <p14:creationId xmlns:p14="http://schemas.microsoft.com/office/powerpoint/2010/main" val="2398382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6</a:t>
            </a:fld>
            <a:endParaRPr lang="ja-JP" altLang="en-US">
              <a:solidFill>
                <a:schemeClr val="bg1"/>
              </a:solidFill>
            </a:endParaRPr>
          </a:p>
        </p:txBody>
      </p:sp>
      <p:sp>
        <p:nvSpPr>
          <p:cNvPr id="5" name="コンテンツ プレースホルダー 4"/>
          <p:cNvSpPr>
            <a:spLocks noGrp="1"/>
          </p:cNvSpPr>
          <p:nvPr>
            <p:ph idx="1"/>
          </p:nvPr>
        </p:nvSpPr>
        <p:spPr/>
        <p:txBody>
          <a:bodyPr/>
          <a:lstStyle/>
          <a:p>
            <a:r>
              <a:rPr lang="ja-JP" altLang="en-US" dirty="0" smtClean="0"/>
              <a:t>事業の実施にあたっては、会場の様子が分かるような写真を撮影してください。（実績報告時に写真の添付が必要なため）</a:t>
            </a:r>
            <a:endParaRPr lang="en-US" altLang="ja-JP" dirty="0" smtClean="0"/>
          </a:p>
          <a:p>
            <a:endParaRPr lang="en-US" altLang="ja-JP" dirty="0"/>
          </a:p>
          <a:p>
            <a:endParaRPr lang="en-US" altLang="ja-JP" dirty="0" smtClean="0"/>
          </a:p>
          <a:p>
            <a:endParaRPr lang="en-US" altLang="ja-JP" dirty="0" smtClean="0"/>
          </a:p>
        </p:txBody>
      </p:sp>
      <p:sp>
        <p:nvSpPr>
          <p:cNvPr id="6" name="コンテンツ プレースホルダー 5"/>
          <p:cNvSpPr>
            <a:spLocks noGrp="1"/>
          </p:cNvSpPr>
          <p:nvPr>
            <p:ph idx="11"/>
          </p:nvPr>
        </p:nvSpPr>
        <p:spPr/>
        <p:txBody>
          <a:bodyPr/>
          <a:lstStyle/>
          <a:p>
            <a:r>
              <a:rPr kumimoji="1" lang="ja-JP" altLang="en-US" b="1" dirty="0" smtClean="0"/>
              <a:t>事業実施</a:t>
            </a:r>
            <a:endParaRPr kumimoji="1" lang="ja-JP" altLang="en-US" b="1" dirty="0"/>
          </a:p>
        </p:txBody>
      </p:sp>
      <p:sp>
        <p:nvSpPr>
          <p:cNvPr id="7" name="コンテンツ プレースホルダー 6"/>
          <p:cNvSpPr>
            <a:spLocks noGrp="1"/>
          </p:cNvSpPr>
          <p:nvPr>
            <p:ph idx="12"/>
          </p:nvPr>
        </p:nvSpPr>
        <p:spPr/>
        <p:txBody>
          <a:bodyPr/>
          <a:lstStyle/>
          <a:p>
            <a:r>
              <a:rPr kumimoji="1" lang="en-US" altLang="ja-JP" dirty="0" smtClean="0"/>
              <a:t>2</a:t>
            </a:r>
            <a:endParaRPr kumimoji="1" lang="ja-JP" altLang="en-US" dirty="0"/>
          </a:p>
        </p:txBody>
      </p:sp>
      <p:sp>
        <p:nvSpPr>
          <p:cNvPr id="3" name="正方形/長方形 2"/>
          <p:cNvSpPr/>
          <p:nvPr/>
        </p:nvSpPr>
        <p:spPr>
          <a:xfrm>
            <a:off x="1167493" y="3186672"/>
            <a:ext cx="2881789" cy="2751152"/>
          </a:xfrm>
          <a:prstGeom prst="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1"/>
                </a:solidFill>
              </a:rPr>
              <a:t>会場全体の写真</a:t>
            </a:r>
            <a:endParaRPr kumimoji="1" lang="en-US" altLang="ja-JP" sz="2400" b="1" dirty="0" smtClean="0">
              <a:solidFill>
                <a:schemeClr val="accent1"/>
              </a:solidFill>
            </a:endParaRPr>
          </a:p>
          <a:p>
            <a:pPr algn="ctr"/>
            <a:endParaRPr lang="en-US" altLang="ja-JP" b="1" dirty="0">
              <a:solidFill>
                <a:schemeClr val="accent1"/>
              </a:solidFill>
            </a:endParaRPr>
          </a:p>
          <a:p>
            <a:pPr algn="ctr"/>
            <a:r>
              <a:rPr kumimoji="1" lang="ja-JP" altLang="en-US" dirty="0" smtClean="0">
                <a:solidFill>
                  <a:schemeClr val="tx1"/>
                </a:solidFill>
              </a:rPr>
              <a:t>事業計画書に記載されている全ての項目を実施したことがわかる写真</a:t>
            </a:r>
            <a:endParaRPr kumimoji="1" lang="en-US" altLang="ja-JP" dirty="0" smtClean="0">
              <a:solidFill>
                <a:schemeClr val="tx1"/>
              </a:solidFill>
            </a:endParaRPr>
          </a:p>
        </p:txBody>
      </p:sp>
      <p:sp>
        <p:nvSpPr>
          <p:cNvPr id="8" name="正方形/長方形 7"/>
          <p:cNvSpPr/>
          <p:nvPr/>
        </p:nvSpPr>
        <p:spPr>
          <a:xfrm>
            <a:off x="4407001" y="3186672"/>
            <a:ext cx="2881789" cy="2751152"/>
          </a:xfrm>
          <a:prstGeom prst="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1"/>
                </a:solidFill>
              </a:rPr>
              <a:t>備品・制作物等の写真</a:t>
            </a:r>
            <a:endParaRPr kumimoji="1" lang="en-US" altLang="ja-JP" sz="2400" b="1" dirty="0" smtClean="0">
              <a:solidFill>
                <a:schemeClr val="accent1"/>
              </a:solidFill>
            </a:endParaRPr>
          </a:p>
          <a:p>
            <a:pPr algn="ctr"/>
            <a:endParaRPr kumimoji="1" lang="en-US" altLang="ja-JP" b="1" dirty="0" smtClean="0">
              <a:solidFill>
                <a:schemeClr val="accent1"/>
              </a:solidFill>
            </a:endParaRPr>
          </a:p>
          <a:p>
            <a:pPr algn="ctr"/>
            <a:r>
              <a:rPr lang="ja-JP" altLang="en-US" dirty="0" smtClean="0">
                <a:solidFill>
                  <a:schemeClr val="tx1"/>
                </a:solidFill>
              </a:rPr>
              <a:t>補助金で購入した備品や制作物を作成したことが確認できる写真</a:t>
            </a:r>
            <a:endParaRPr lang="en-US" altLang="ja-JP" dirty="0">
              <a:solidFill>
                <a:schemeClr val="tx1"/>
              </a:solidFill>
            </a:endParaRPr>
          </a:p>
        </p:txBody>
      </p:sp>
      <p:sp>
        <p:nvSpPr>
          <p:cNvPr id="9" name="正方形/長方形 8"/>
          <p:cNvSpPr/>
          <p:nvPr/>
        </p:nvSpPr>
        <p:spPr>
          <a:xfrm>
            <a:off x="7646510" y="3181179"/>
            <a:ext cx="2881789" cy="2751152"/>
          </a:xfrm>
          <a:prstGeom prst="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1"/>
                </a:solidFill>
              </a:rPr>
              <a:t>来場者の写真</a:t>
            </a:r>
            <a:endParaRPr kumimoji="1" lang="en-US" altLang="ja-JP" sz="2400" b="1" dirty="0" smtClean="0">
              <a:solidFill>
                <a:schemeClr val="accent1"/>
              </a:solidFill>
            </a:endParaRPr>
          </a:p>
          <a:p>
            <a:pPr algn="ctr"/>
            <a:endParaRPr kumimoji="1" lang="en-US" altLang="ja-JP" b="1" dirty="0" smtClean="0">
              <a:solidFill>
                <a:schemeClr val="tx1"/>
              </a:solidFill>
            </a:endParaRPr>
          </a:p>
          <a:p>
            <a:pPr algn="ctr"/>
            <a:r>
              <a:rPr lang="ja-JP" altLang="en-US" dirty="0" smtClean="0">
                <a:solidFill>
                  <a:schemeClr val="tx1"/>
                </a:solidFill>
              </a:rPr>
              <a:t>来場者の参加状況が</a:t>
            </a:r>
            <a:endParaRPr lang="en-US" altLang="ja-JP" dirty="0" smtClean="0">
              <a:solidFill>
                <a:schemeClr val="tx1"/>
              </a:solidFill>
            </a:endParaRPr>
          </a:p>
          <a:p>
            <a:pPr algn="ctr"/>
            <a:r>
              <a:rPr lang="ja-JP" altLang="en-US" dirty="0" smtClean="0">
                <a:solidFill>
                  <a:schemeClr val="tx1"/>
                </a:solidFill>
              </a:rPr>
              <a:t>わかる写真</a:t>
            </a:r>
            <a:endParaRPr kumimoji="1" lang="en-US" altLang="ja-JP" dirty="0" smtClean="0">
              <a:solidFill>
                <a:schemeClr val="tx1"/>
              </a:solidFill>
            </a:endParaRPr>
          </a:p>
        </p:txBody>
      </p:sp>
    </p:spTree>
    <p:extLst>
      <p:ext uri="{BB962C8B-B14F-4D97-AF65-F5344CB8AC3E}">
        <p14:creationId xmlns:p14="http://schemas.microsoft.com/office/powerpoint/2010/main" val="4042546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7</a:t>
            </a:fld>
            <a:endParaRPr lang="ja-JP" altLang="en-US">
              <a:solidFill>
                <a:schemeClr val="bg1"/>
              </a:solidFill>
            </a:endParaRPr>
          </a:p>
        </p:txBody>
      </p:sp>
      <p:sp>
        <p:nvSpPr>
          <p:cNvPr id="5" name="コンテンツ プレースホルダー 4"/>
          <p:cNvSpPr>
            <a:spLocks noGrp="1"/>
          </p:cNvSpPr>
          <p:nvPr>
            <p:ph idx="1"/>
          </p:nvPr>
        </p:nvSpPr>
        <p:spPr/>
        <p:txBody>
          <a:bodyPr/>
          <a:lstStyle/>
          <a:p>
            <a:r>
              <a:rPr lang="ja-JP" altLang="en-US" b="1" dirty="0" smtClean="0">
                <a:solidFill>
                  <a:schemeClr val="accent1"/>
                </a:solidFill>
              </a:rPr>
              <a:t>■イベントの広報・周知について</a:t>
            </a:r>
            <a:endParaRPr lang="en-US" altLang="ja-JP" b="1" dirty="0" smtClean="0">
              <a:solidFill>
                <a:schemeClr val="accent1"/>
              </a:solidFill>
            </a:endParaRPr>
          </a:p>
          <a:p>
            <a:r>
              <a:rPr lang="ja-JP" altLang="en-US" dirty="0" smtClean="0"/>
              <a:t>市のホームページ等でイベントの周知を行いますので、イベントのチラシやポスターのデータを市民協働政策課へメールでご提供ください。</a:t>
            </a:r>
            <a:endParaRPr lang="en-US" altLang="ja-JP" dirty="0" smtClean="0"/>
          </a:p>
        </p:txBody>
      </p:sp>
      <p:sp>
        <p:nvSpPr>
          <p:cNvPr id="6" name="コンテンツ プレースホルダー 5"/>
          <p:cNvSpPr>
            <a:spLocks noGrp="1"/>
          </p:cNvSpPr>
          <p:nvPr>
            <p:ph idx="11"/>
          </p:nvPr>
        </p:nvSpPr>
        <p:spPr/>
        <p:txBody>
          <a:bodyPr/>
          <a:lstStyle/>
          <a:p>
            <a:r>
              <a:rPr kumimoji="1" lang="ja-JP" altLang="en-US" b="1" dirty="0" smtClean="0"/>
              <a:t>事業実施</a:t>
            </a:r>
            <a:endParaRPr kumimoji="1" lang="ja-JP" altLang="en-US" b="1" dirty="0"/>
          </a:p>
        </p:txBody>
      </p:sp>
      <p:sp>
        <p:nvSpPr>
          <p:cNvPr id="7" name="コンテンツ プレースホルダー 6"/>
          <p:cNvSpPr>
            <a:spLocks noGrp="1"/>
          </p:cNvSpPr>
          <p:nvPr>
            <p:ph idx="12"/>
          </p:nvPr>
        </p:nvSpPr>
        <p:spPr/>
        <p:txBody>
          <a:bodyPr/>
          <a:lstStyle/>
          <a:p>
            <a:r>
              <a:rPr kumimoji="1" lang="en-US" altLang="ja-JP" dirty="0" smtClean="0"/>
              <a:t>2</a:t>
            </a:r>
            <a:endParaRPr kumimoji="1" lang="ja-JP" altLang="en-US" dirty="0"/>
          </a:p>
        </p:txBody>
      </p:sp>
    </p:spTree>
    <p:extLst>
      <p:ext uri="{BB962C8B-B14F-4D97-AF65-F5344CB8AC3E}">
        <p14:creationId xmlns:p14="http://schemas.microsoft.com/office/powerpoint/2010/main" val="180020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8</a:t>
            </a:fld>
            <a:endParaRPr lang="ja-JP" altLang="en-US">
              <a:solidFill>
                <a:schemeClr val="bg1"/>
              </a:solidFill>
            </a:endParaRPr>
          </a:p>
        </p:txBody>
      </p:sp>
      <p:sp>
        <p:nvSpPr>
          <p:cNvPr id="5" name="コンテンツ プレースホルダー 4"/>
          <p:cNvSpPr>
            <a:spLocks noGrp="1"/>
          </p:cNvSpPr>
          <p:nvPr>
            <p:ph idx="1"/>
          </p:nvPr>
        </p:nvSpPr>
        <p:spPr>
          <a:xfrm>
            <a:off x="1167492" y="2017467"/>
            <a:ext cx="6072893" cy="3366815"/>
          </a:xfrm>
        </p:spPr>
        <p:txBody>
          <a:bodyPr/>
          <a:lstStyle/>
          <a:p>
            <a:r>
              <a:rPr lang="ja-JP" altLang="en-US" b="1" dirty="0" smtClean="0">
                <a:solidFill>
                  <a:schemeClr val="accent1"/>
                </a:solidFill>
              </a:rPr>
              <a:t>■事業実施にあたって</a:t>
            </a:r>
            <a:endParaRPr lang="en-US" altLang="ja-JP" b="1" dirty="0" smtClean="0">
              <a:solidFill>
                <a:schemeClr val="accent1"/>
              </a:solidFill>
            </a:endParaRPr>
          </a:p>
          <a:p>
            <a:r>
              <a:rPr lang="ja-JP" altLang="en-US" dirty="0" smtClean="0"/>
              <a:t>がんばろう</a:t>
            </a:r>
            <a:r>
              <a:rPr lang="ja-JP" altLang="en-US" dirty="0"/>
              <a:t>！地域活動元気応援</a:t>
            </a:r>
            <a:r>
              <a:rPr lang="ja-JP" altLang="en-US" dirty="0" smtClean="0"/>
              <a:t>事業補助金で実施している事業であることをＰＲするため、会場に、のぼり旗の設置に協力をお願いします。</a:t>
            </a:r>
            <a:endParaRPr lang="en-US" altLang="ja-JP" dirty="0" smtClean="0"/>
          </a:p>
          <a:p>
            <a:r>
              <a:rPr lang="ja-JP" altLang="en-US" dirty="0" smtClean="0"/>
              <a:t>事業実施する前に、事前に市民協働政策課へご連絡いただき、のぼり旗のお受け取りをお願いいたします。</a:t>
            </a:r>
            <a:endParaRPr lang="en-US" altLang="ja-JP" dirty="0"/>
          </a:p>
          <a:p>
            <a:endParaRPr lang="en-US" altLang="ja-JP" dirty="0" smtClean="0"/>
          </a:p>
          <a:p>
            <a:endParaRPr lang="en-US" altLang="ja-JP" dirty="0" smtClean="0"/>
          </a:p>
        </p:txBody>
      </p:sp>
      <p:sp>
        <p:nvSpPr>
          <p:cNvPr id="6" name="コンテンツ プレースホルダー 5"/>
          <p:cNvSpPr>
            <a:spLocks noGrp="1"/>
          </p:cNvSpPr>
          <p:nvPr>
            <p:ph idx="11"/>
          </p:nvPr>
        </p:nvSpPr>
        <p:spPr/>
        <p:txBody>
          <a:bodyPr/>
          <a:lstStyle/>
          <a:p>
            <a:r>
              <a:rPr kumimoji="1" lang="ja-JP" altLang="en-US" b="1" dirty="0" smtClean="0"/>
              <a:t>事業実施</a:t>
            </a:r>
            <a:endParaRPr kumimoji="1" lang="ja-JP" altLang="en-US" b="1" dirty="0"/>
          </a:p>
        </p:txBody>
      </p:sp>
      <p:sp>
        <p:nvSpPr>
          <p:cNvPr id="7" name="コンテンツ プレースホルダー 6"/>
          <p:cNvSpPr>
            <a:spLocks noGrp="1"/>
          </p:cNvSpPr>
          <p:nvPr>
            <p:ph idx="12"/>
          </p:nvPr>
        </p:nvSpPr>
        <p:spPr/>
        <p:txBody>
          <a:bodyPr/>
          <a:lstStyle/>
          <a:p>
            <a:r>
              <a:rPr kumimoji="1" lang="en-US" altLang="ja-JP" dirty="0" smtClean="0"/>
              <a:t>2</a:t>
            </a:r>
            <a:endParaRPr kumimoji="1" lang="ja-JP" altLang="en-US" dirty="0"/>
          </a:p>
        </p:txBody>
      </p:sp>
      <p:pic>
        <p:nvPicPr>
          <p:cNvPr id="11" name="図 10"/>
          <p:cNvPicPr>
            <a:picLocks noChangeAspect="1"/>
          </p:cNvPicPr>
          <p:nvPr/>
        </p:nvPicPr>
        <p:blipFill rotWithShape="1">
          <a:blip r:embed="rId3"/>
          <a:srcRect r="50316"/>
          <a:stretch/>
        </p:blipFill>
        <p:spPr>
          <a:xfrm>
            <a:off x="7750716" y="2017467"/>
            <a:ext cx="1645919" cy="4157611"/>
          </a:xfrm>
          <a:prstGeom prst="rect">
            <a:avLst/>
          </a:prstGeom>
        </p:spPr>
      </p:pic>
    </p:spTree>
    <p:extLst>
      <p:ext uri="{BB962C8B-B14F-4D97-AF65-F5344CB8AC3E}">
        <p14:creationId xmlns:p14="http://schemas.microsoft.com/office/powerpoint/2010/main" val="1778706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
          </p:nvPr>
        </p:nvSpPr>
        <p:spPr/>
        <p:txBody>
          <a:bodyPr/>
          <a:lstStyle/>
          <a:p>
            <a:fld id="{294A09A9-5501-47C1-A89A-A340965A2BE2}" type="slidenum">
              <a:rPr lang="en-US" altLang="ja-JP" smtClean="0">
                <a:solidFill>
                  <a:schemeClr val="bg1"/>
                </a:solidFill>
              </a:rPr>
              <a:pPr/>
              <a:t>9</a:t>
            </a:fld>
            <a:endParaRPr lang="ja-JP" altLang="en-US" dirty="0">
              <a:solidFill>
                <a:schemeClr val="bg1"/>
              </a:solidFill>
            </a:endParaRPr>
          </a:p>
        </p:txBody>
      </p:sp>
      <p:sp>
        <p:nvSpPr>
          <p:cNvPr id="5" name="コンテンツ プレースホルダー 4"/>
          <p:cNvSpPr>
            <a:spLocks noGrp="1"/>
          </p:cNvSpPr>
          <p:nvPr>
            <p:ph idx="1"/>
          </p:nvPr>
        </p:nvSpPr>
        <p:spPr>
          <a:xfrm>
            <a:off x="1167492" y="2017467"/>
            <a:ext cx="10146129" cy="4616089"/>
          </a:xfrm>
        </p:spPr>
        <p:txBody>
          <a:bodyPr/>
          <a:lstStyle/>
          <a:p>
            <a:r>
              <a:rPr lang="ja-JP" altLang="en-US" dirty="0" smtClean="0"/>
              <a:t>事業終了後は、速やかに実績報告書（様式第５号）、その他必要書類を提出してください。</a:t>
            </a:r>
            <a:endParaRPr lang="en-US" altLang="ja-JP" dirty="0" smtClean="0"/>
          </a:p>
          <a:p>
            <a:r>
              <a:rPr lang="ja-JP" altLang="en-US" b="1" dirty="0" smtClean="0"/>
              <a:t>■必要書類</a:t>
            </a:r>
            <a:endParaRPr lang="en-US" altLang="ja-JP" b="1" dirty="0" smtClean="0"/>
          </a:p>
          <a:p>
            <a:r>
              <a:rPr kumimoji="1" lang="ja-JP" altLang="en-US" dirty="0" smtClean="0"/>
              <a:t>①実績報告書（様式第５号）</a:t>
            </a:r>
            <a:endParaRPr kumimoji="1" lang="en-US" altLang="ja-JP" dirty="0" smtClean="0"/>
          </a:p>
          <a:p>
            <a:r>
              <a:rPr lang="ja-JP" altLang="en-US" dirty="0" smtClean="0"/>
              <a:t>②補助対象事業報告書（任意様式。市ホームページに様式掲載）</a:t>
            </a:r>
            <a:endParaRPr lang="en-US" altLang="ja-JP" dirty="0" smtClean="0"/>
          </a:p>
          <a:p>
            <a:r>
              <a:rPr kumimoji="1" lang="ja-JP" altLang="en-US" dirty="0" smtClean="0"/>
              <a:t>③経費発生状況調書（任意様式</a:t>
            </a:r>
            <a:r>
              <a:rPr lang="ja-JP" altLang="en-US" dirty="0" smtClean="0"/>
              <a:t>。市ホームページに様式掲載</a:t>
            </a:r>
            <a:r>
              <a:rPr kumimoji="1" lang="ja-JP" altLang="en-US" dirty="0" smtClean="0"/>
              <a:t>）</a:t>
            </a:r>
            <a:endParaRPr kumimoji="1" lang="en-US" altLang="ja-JP" dirty="0" smtClean="0"/>
          </a:p>
          <a:p>
            <a:r>
              <a:rPr lang="ja-JP" altLang="en-US" dirty="0" smtClean="0"/>
              <a:t>④領収書等の信憑書類</a:t>
            </a:r>
            <a:endParaRPr lang="en-US" altLang="ja-JP" sz="2000" dirty="0"/>
          </a:p>
          <a:p>
            <a:r>
              <a:rPr lang="ja-JP" altLang="en-US" b="1" dirty="0" smtClean="0"/>
              <a:t>■提出期限</a:t>
            </a:r>
            <a:endParaRPr lang="en-US" altLang="ja-JP" b="1" dirty="0" smtClean="0"/>
          </a:p>
          <a:p>
            <a:r>
              <a:rPr lang="ja-JP" altLang="en-US" b="1" u="sng" dirty="0" smtClean="0">
                <a:solidFill>
                  <a:srgbClr val="FF0000"/>
                </a:solidFill>
              </a:rPr>
              <a:t>令和６年２月</a:t>
            </a:r>
            <a:r>
              <a:rPr lang="en-US" altLang="ja-JP" b="1" u="sng" dirty="0" smtClean="0">
                <a:solidFill>
                  <a:srgbClr val="FF0000"/>
                </a:solidFill>
              </a:rPr>
              <a:t>29</a:t>
            </a:r>
            <a:r>
              <a:rPr lang="ja-JP" altLang="en-US" b="1" u="sng" dirty="0" smtClean="0">
                <a:solidFill>
                  <a:srgbClr val="FF0000"/>
                </a:solidFill>
              </a:rPr>
              <a:t>日</a:t>
            </a:r>
            <a:r>
              <a:rPr lang="ja-JP" altLang="en-US" dirty="0"/>
              <a:t>　</a:t>
            </a:r>
            <a:r>
              <a:rPr lang="en-US" altLang="ja-JP" sz="1400" dirty="0" smtClean="0">
                <a:solidFill>
                  <a:srgbClr val="FF0000"/>
                </a:solidFill>
              </a:rPr>
              <a:t>※</a:t>
            </a:r>
            <a:r>
              <a:rPr lang="ja-JP" altLang="en-US" sz="1400" dirty="0" smtClean="0"/>
              <a:t>２月中旬～下旬にイベントを実施する場合は提出期限についてご相談ください</a:t>
            </a:r>
            <a:endParaRPr lang="en-US" altLang="ja-JP" sz="1400" dirty="0" smtClean="0"/>
          </a:p>
        </p:txBody>
      </p:sp>
      <p:sp>
        <p:nvSpPr>
          <p:cNvPr id="6" name="コンテンツ プレースホルダー 5"/>
          <p:cNvSpPr>
            <a:spLocks noGrp="1"/>
          </p:cNvSpPr>
          <p:nvPr>
            <p:ph idx="11"/>
          </p:nvPr>
        </p:nvSpPr>
        <p:spPr/>
        <p:txBody>
          <a:bodyPr/>
          <a:lstStyle/>
          <a:p>
            <a:r>
              <a:rPr kumimoji="1" lang="ja-JP" altLang="en-US" sz="3200" b="1" dirty="0" smtClean="0"/>
              <a:t>事業終了後、実績報告書の提出</a:t>
            </a:r>
            <a:endParaRPr kumimoji="1" lang="ja-JP" altLang="en-US" sz="3200" b="1" dirty="0"/>
          </a:p>
        </p:txBody>
      </p:sp>
      <p:sp>
        <p:nvSpPr>
          <p:cNvPr id="7" name="コンテンツ プレースホルダー 6"/>
          <p:cNvSpPr>
            <a:spLocks noGrp="1"/>
          </p:cNvSpPr>
          <p:nvPr>
            <p:ph idx="12"/>
          </p:nvPr>
        </p:nvSpPr>
        <p:spPr/>
        <p:txBody>
          <a:bodyPr/>
          <a:lstStyle/>
          <a:p>
            <a:r>
              <a:rPr kumimoji="1" lang="en-US" altLang="ja-JP" dirty="0" smtClean="0"/>
              <a:t>3</a:t>
            </a:r>
            <a:endParaRPr kumimoji="1" lang="ja-JP" altLang="en-US" dirty="0"/>
          </a:p>
        </p:txBody>
      </p:sp>
    </p:spTree>
    <p:extLst>
      <p:ext uri="{BB962C8B-B14F-4D97-AF65-F5344CB8AC3E}">
        <p14:creationId xmlns:p14="http://schemas.microsoft.com/office/powerpoint/2010/main" val="2034837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4D5BAB77-79E1-4739-AA51-10C9079186D6}">
  <ds:schemaRefs>
    <ds:schemaRef ds:uri="http://schemas.microsoft.com/office/2006/documentManagement/types"/>
    <ds:schemaRef ds:uri="http://schemas.microsoft.com/office/2006/metadata/properties"/>
    <ds:schemaRef ds:uri="http://schemas.microsoft.com/sharepoint/v3"/>
    <ds:schemaRef ds:uri="230e9df3-be65-4c73-a93b-d1236ebd677e"/>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 ds:uri="http://www.w3.org/XML/1998/namespace"/>
    <ds:schemaRef ds:uri="http://purl.org/dc/elements/1.1/"/>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0</TotalTime>
  <Words>1149</Words>
  <Application>Microsoft Office PowerPoint</Application>
  <PresentationFormat>ワイド画面</PresentationFormat>
  <Paragraphs>154</Paragraphs>
  <Slides>16</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Meiryo UI</vt:lpstr>
      <vt:lpstr>Tenorite</vt:lpstr>
      <vt:lpstr>メイリオ</vt:lpstr>
      <vt:lpstr>游ゴシック</vt:lpstr>
      <vt:lpstr>游ゴシック Light</vt:lpstr>
      <vt:lpstr>Arial</vt:lpstr>
      <vt:lpstr>Office テーマ</vt:lpstr>
      <vt:lpstr>令和５年度 がんばろう！地域活動元気応援事業補助金</vt:lpstr>
      <vt:lpstr>補助金交付の流れ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問い合わせ先等</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2023-02-14T00:16:32Z</dcterms:created>
  <dcterms:modified xsi:type="dcterms:W3CDTF">2023-08-07T06:50:09Z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