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4"/>
  </p:sldMasterIdLst>
  <p:sldIdLst>
    <p:sldId id="258" r:id="rId5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31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0E001-56B4-4223-B6D9-5D62B0CA96F8}" type="datetimeFigureOut">
              <a:rPr kumimoji="1" lang="ja-JP" altLang="en-US" smtClean="0"/>
              <a:t>2026/6/12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196BF-275C-4D01-B8EF-8A21A8D27D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2491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0E001-56B4-4223-B6D9-5D62B0CA96F8}" type="datetimeFigureOut">
              <a:rPr kumimoji="1" lang="ja-JP" altLang="en-US" smtClean="0"/>
              <a:t>2026/6/12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196BF-275C-4D01-B8EF-8A21A8D27D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0754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0E001-56B4-4223-B6D9-5D62B0CA96F8}" type="datetimeFigureOut">
              <a:rPr kumimoji="1" lang="ja-JP" altLang="en-US" smtClean="0"/>
              <a:t>2026/6/12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196BF-275C-4D01-B8EF-8A21A8D27D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6519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0E001-56B4-4223-B6D9-5D62B0CA96F8}" type="datetimeFigureOut">
              <a:rPr kumimoji="1" lang="ja-JP" altLang="en-US" smtClean="0"/>
              <a:t>2026/6/12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196BF-275C-4D01-B8EF-8A21A8D27D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4771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0E001-56B4-4223-B6D9-5D62B0CA96F8}" type="datetimeFigureOut">
              <a:rPr kumimoji="1" lang="ja-JP" altLang="en-US" smtClean="0"/>
              <a:t>2026/6/12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196BF-275C-4D01-B8EF-8A21A8D27D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9623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0E001-56B4-4223-B6D9-5D62B0CA96F8}" type="datetimeFigureOut">
              <a:rPr kumimoji="1" lang="ja-JP" altLang="en-US" smtClean="0"/>
              <a:t>2026/6/12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196BF-275C-4D01-B8EF-8A21A8D27D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4313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0E001-56B4-4223-B6D9-5D62B0CA96F8}" type="datetimeFigureOut">
              <a:rPr kumimoji="1" lang="ja-JP" altLang="en-US" smtClean="0"/>
              <a:t>2026/6/12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196BF-275C-4D01-B8EF-8A21A8D27D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0419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0E001-56B4-4223-B6D9-5D62B0CA96F8}" type="datetimeFigureOut">
              <a:rPr kumimoji="1" lang="ja-JP" altLang="en-US" smtClean="0"/>
              <a:t>2026/6/12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196BF-275C-4D01-B8EF-8A21A8D27D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7420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0E001-56B4-4223-B6D9-5D62B0CA96F8}" type="datetimeFigureOut">
              <a:rPr kumimoji="1" lang="ja-JP" altLang="en-US" smtClean="0"/>
              <a:t>2026/6/12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196BF-275C-4D01-B8EF-8A21A8D27D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3906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0E001-56B4-4223-B6D9-5D62B0CA96F8}" type="datetimeFigureOut">
              <a:rPr kumimoji="1" lang="ja-JP" altLang="en-US" smtClean="0"/>
              <a:t>2026/6/12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196BF-275C-4D01-B8EF-8A21A8D27D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6528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0E001-56B4-4223-B6D9-5D62B0CA96F8}" type="datetimeFigureOut">
              <a:rPr kumimoji="1" lang="ja-JP" altLang="en-US" smtClean="0"/>
              <a:t>2026/6/12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196BF-275C-4D01-B8EF-8A21A8D27D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8178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0E001-56B4-4223-B6D9-5D62B0CA96F8}" type="datetimeFigureOut">
              <a:rPr kumimoji="1" lang="ja-JP" altLang="en-US" smtClean="0"/>
              <a:t>2026/6/12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2196BF-275C-4D01-B8EF-8A21A8D27D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8004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5E7DAAAB-F5A2-C077-31F7-8E200EE0FFD6}"/>
              </a:ext>
            </a:extLst>
          </p:cNvPr>
          <p:cNvSpPr/>
          <p:nvPr/>
        </p:nvSpPr>
        <p:spPr>
          <a:xfrm>
            <a:off x="141514" y="141514"/>
            <a:ext cx="6574972" cy="9622972"/>
          </a:xfrm>
          <a:prstGeom prst="rect">
            <a:avLst/>
          </a:prstGeom>
          <a:solidFill>
            <a:schemeClr val="bg1"/>
          </a:solidFill>
          <a:ln cap="rnd">
            <a:solidFill>
              <a:schemeClr val="bg1"/>
            </a:solidFill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7" name="フローチャート: 代替処理 56">
            <a:extLst>
              <a:ext uri="{FF2B5EF4-FFF2-40B4-BE49-F238E27FC236}">
                <a16:creationId xmlns:a16="http://schemas.microsoft.com/office/drawing/2014/main" id="{14D5E69E-FBEA-9116-4255-7ED864A955E2}"/>
              </a:ext>
            </a:extLst>
          </p:cNvPr>
          <p:cNvSpPr/>
          <p:nvPr/>
        </p:nvSpPr>
        <p:spPr>
          <a:xfrm>
            <a:off x="257485" y="3733800"/>
            <a:ext cx="6378577" cy="3333750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C9DCF47-FA69-D27B-D537-695AB3AE6ED9}"/>
              </a:ext>
            </a:extLst>
          </p:cNvPr>
          <p:cNvSpPr/>
          <p:nvPr/>
        </p:nvSpPr>
        <p:spPr>
          <a:xfrm>
            <a:off x="1772756" y="4005774"/>
            <a:ext cx="3436198" cy="22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56FFBD8-E936-D0C7-CCB0-2BB5748CED53}"/>
              </a:ext>
            </a:extLst>
          </p:cNvPr>
          <p:cNvSpPr/>
          <p:nvPr/>
        </p:nvSpPr>
        <p:spPr>
          <a:xfrm>
            <a:off x="1333216" y="4210564"/>
            <a:ext cx="4315266" cy="22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pic>
        <p:nvPicPr>
          <p:cNvPr id="36" name="図 35" descr="グラフィカル ユーザー インターフェイス が含まれている画像&#10;&#10;自動的に生成された説明">
            <a:extLst>
              <a:ext uri="{FF2B5EF4-FFF2-40B4-BE49-F238E27FC236}">
                <a16:creationId xmlns:a16="http://schemas.microsoft.com/office/drawing/2014/main" id="{EAAA50DF-F234-79C3-B475-0C485779F063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304" y="2423308"/>
            <a:ext cx="1399733" cy="87549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cxnSp>
        <p:nvCxnSpPr>
          <p:cNvPr id="41" name="直線コネクタ 40">
            <a:extLst>
              <a:ext uri="{FF2B5EF4-FFF2-40B4-BE49-F238E27FC236}">
                <a16:creationId xmlns:a16="http://schemas.microsoft.com/office/drawing/2014/main" id="{95AB7A17-E3BD-55CF-E8D7-7E89B443DDE3}"/>
              </a:ext>
            </a:extLst>
          </p:cNvPr>
          <p:cNvCxnSpPr>
            <a:cxnSpLocks/>
          </p:cNvCxnSpPr>
          <p:nvPr/>
        </p:nvCxnSpPr>
        <p:spPr>
          <a:xfrm>
            <a:off x="348415" y="7346291"/>
            <a:ext cx="6177808" cy="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5845693F-A72D-363B-C02E-0F15ADB18649}"/>
              </a:ext>
            </a:extLst>
          </p:cNvPr>
          <p:cNvSpPr txBox="1"/>
          <p:nvPr/>
        </p:nvSpPr>
        <p:spPr>
          <a:xfrm>
            <a:off x="1578272" y="7213204"/>
            <a:ext cx="3701455" cy="346855"/>
          </a:xfrm>
          <a:prstGeom prst="rect">
            <a:avLst/>
          </a:prstGeom>
          <a:solidFill>
            <a:schemeClr val="bg1"/>
          </a:solidFill>
        </p:spPr>
        <p:txBody>
          <a:bodyPr wrap="square" anchor="ctr" anchorCtr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＜利用可能な受給者証＞</a:t>
            </a:r>
            <a:endParaRPr kumimoji="0" lang="en-US" altLang="ja-JP" sz="900" b="1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34370499-D653-E606-ACE5-83C1B08CA595}"/>
              </a:ext>
            </a:extLst>
          </p:cNvPr>
          <p:cNvSpPr/>
          <p:nvPr/>
        </p:nvSpPr>
        <p:spPr>
          <a:xfrm>
            <a:off x="348415" y="7755313"/>
            <a:ext cx="6177808" cy="14110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kumimoji="1" lang="ja-JP" altLang="en-US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〇こども医療 〇母子</a:t>
            </a:r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及び父子家庭等</a:t>
            </a:r>
            <a:r>
              <a:rPr kumimoji="1" lang="ja-JP" altLang="en-US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医療</a:t>
            </a:r>
            <a:endParaRPr kumimoji="1" lang="en-US" altLang="ja-JP" dirty="0" smtClean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>
              <a:defRPr/>
            </a:pPr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</a:t>
            </a:r>
            <a:r>
              <a:rPr kumimoji="1" lang="ja-JP" altLang="en-US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重度</a:t>
            </a:r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心身障害者（児）</a:t>
            </a:r>
            <a:r>
              <a:rPr kumimoji="1" lang="ja-JP" altLang="en-US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医療 〇更生医療 〇育成医療</a:t>
            </a:r>
            <a:endParaRPr kumimoji="1" lang="en-US" altLang="ja-JP" dirty="0" smtClean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>
              <a:defRPr/>
            </a:pPr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</a:t>
            </a:r>
            <a:r>
              <a:rPr kumimoji="1" lang="ja-JP" altLang="en-US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療養介護医療 〇肢体不自由児通所医療</a:t>
            </a:r>
            <a:endParaRPr kumimoji="1" lang="ja-JP" altLang="en-US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F2D4329-3B15-C101-3773-C6EBE6434493}"/>
              </a:ext>
            </a:extLst>
          </p:cNvPr>
          <p:cNvSpPr txBox="1"/>
          <p:nvPr/>
        </p:nvSpPr>
        <p:spPr>
          <a:xfrm>
            <a:off x="747268" y="3349947"/>
            <a:ext cx="1811881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マイナ保険証</a:t>
            </a:r>
          </a:p>
        </p:txBody>
      </p:sp>
      <p:pic>
        <p:nvPicPr>
          <p:cNvPr id="38" name="図 37" descr="図形 が含まれている画像&#10;&#10;自動的に生成された説明">
            <a:extLst>
              <a:ext uri="{FF2B5EF4-FFF2-40B4-BE49-F238E27FC236}">
                <a16:creationId xmlns:a16="http://schemas.microsoft.com/office/drawing/2014/main" id="{68BFC8C1-6A0C-E937-FFD0-B35BA817B0DA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408019" y="2717599"/>
            <a:ext cx="516217" cy="826499"/>
          </a:xfrm>
          <a:prstGeom prst="rect">
            <a:avLst/>
          </a:prstGeom>
        </p:spPr>
      </p:pic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0187E6CF-4B9B-E9DA-4227-F05F0D2BCE09}"/>
              </a:ext>
            </a:extLst>
          </p:cNvPr>
          <p:cNvSpPr txBox="1"/>
          <p:nvPr/>
        </p:nvSpPr>
        <p:spPr>
          <a:xfrm>
            <a:off x="131989" y="3662072"/>
            <a:ext cx="1661490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＜利用方法＞</a:t>
            </a:r>
            <a:endParaRPr kumimoji="0" lang="en-US" altLang="ja-JP" sz="7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37" name="フローチャート: 代替処理 36">
            <a:extLst>
              <a:ext uri="{FF2B5EF4-FFF2-40B4-BE49-F238E27FC236}">
                <a16:creationId xmlns:a16="http://schemas.microsoft.com/office/drawing/2014/main" id="{CB504233-D6C6-D569-E8EC-92434DB51704}"/>
              </a:ext>
            </a:extLst>
          </p:cNvPr>
          <p:cNvSpPr/>
          <p:nvPr/>
        </p:nvSpPr>
        <p:spPr>
          <a:xfrm>
            <a:off x="565202" y="1046039"/>
            <a:ext cx="5727597" cy="1261302"/>
          </a:xfrm>
          <a:prstGeom prst="flowChartAlternateProcess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当院では、●●●などの医療費助成については、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紙の受給者証を持参・提示しなくても、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マイナ保険証</a:t>
            </a: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1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枚で利用可能に！</a:t>
            </a: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15248FDC-E1B9-4794-10F4-85ABDA363D2B}"/>
              </a:ext>
            </a:extLst>
          </p:cNvPr>
          <p:cNvSpPr/>
          <p:nvPr/>
        </p:nvSpPr>
        <p:spPr>
          <a:xfrm>
            <a:off x="1332359" y="4410075"/>
            <a:ext cx="4193282" cy="22619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>
                <a:lumMod val="65000"/>
              </a:schemeClr>
            </a:solidFill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48" name="四角形: 角を丸くする 47">
            <a:extLst>
              <a:ext uri="{FF2B5EF4-FFF2-40B4-BE49-F238E27FC236}">
                <a16:creationId xmlns:a16="http://schemas.microsoft.com/office/drawing/2014/main" id="{99F38894-6733-B5CE-DDB6-DBCB6F80DD1E}"/>
              </a:ext>
            </a:extLst>
          </p:cNvPr>
          <p:cNvSpPr/>
          <p:nvPr/>
        </p:nvSpPr>
        <p:spPr>
          <a:xfrm>
            <a:off x="2102434" y="5529445"/>
            <a:ext cx="2653133" cy="466732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提供する</a:t>
            </a:r>
          </a:p>
        </p:txBody>
      </p:sp>
      <p:cxnSp>
        <p:nvCxnSpPr>
          <p:cNvPr id="49" name="直線コネクタ 48">
            <a:extLst>
              <a:ext uri="{FF2B5EF4-FFF2-40B4-BE49-F238E27FC236}">
                <a16:creationId xmlns:a16="http://schemas.microsoft.com/office/drawing/2014/main" id="{E17FFF1F-EAB9-7C8D-A955-D9B2A514B61E}"/>
              </a:ext>
            </a:extLst>
          </p:cNvPr>
          <p:cNvCxnSpPr>
            <a:cxnSpLocks/>
          </p:cNvCxnSpPr>
          <p:nvPr/>
        </p:nvCxnSpPr>
        <p:spPr>
          <a:xfrm>
            <a:off x="1558089" y="4974722"/>
            <a:ext cx="3741822" cy="1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四角形: 角を丸くする 49">
            <a:extLst>
              <a:ext uri="{FF2B5EF4-FFF2-40B4-BE49-F238E27FC236}">
                <a16:creationId xmlns:a16="http://schemas.microsoft.com/office/drawing/2014/main" id="{26618B54-360B-D7A1-2006-318CC7D92B72}"/>
              </a:ext>
            </a:extLst>
          </p:cNvPr>
          <p:cNvSpPr/>
          <p:nvPr/>
        </p:nvSpPr>
        <p:spPr>
          <a:xfrm>
            <a:off x="2102434" y="6069833"/>
            <a:ext cx="2653133" cy="466732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提供しない</a:t>
            </a: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4727056F-F7F4-2E4A-81A7-C47EFA036262}"/>
              </a:ext>
            </a:extLst>
          </p:cNvPr>
          <p:cNvSpPr txBox="1"/>
          <p:nvPr/>
        </p:nvSpPr>
        <p:spPr>
          <a:xfrm>
            <a:off x="1522834" y="4428113"/>
            <a:ext cx="381233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以下の医療費助成の受給者証があります。</a:t>
            </a:r>
            <a:endParaRPr kumimoji="0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情報を提供しますか。</a:t>
            </a:r>
            <a:endParaRPr kumimoji="0" lang="ja-JP" alt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191BEDFF-DCCC-C2CD-2AE6-162EE5AB6C0C}"/>
              </a:ext>
            </a:extLst>
          </p:cNvPr>
          <p:cNvSpPr txBox="1"/>
          <p:nvPr/>
        </p:nvSpPr>
        <p:spPr>
          <a:xfrm>
            <a:off x="1815598" y="5073773"/>
            <a:ext cx="2521955" cy="401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●●医療費受給者証</a:t>
            </a:r>
            <a:endParaRPr kumimoji="0" lang="ja-JP" altLang="en-US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pic>
        <p:nvPicPr>
          <p:cNvPr id="54" name="グラフィックス 53" descr="右向き指示マーク 単色塗りつぶし">
            <a:extLst>
              <a:ext uri="{FF2B5EF4-FFF2-40B4-BE49-F238E27FC236}">
                <a16:creationId xmlns:a16="http://schemas.microsoft.com/office/drawing/2014/main" id="{9EFC0000-F3D9-4668-DFC8-292C97AC198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9574385" flipH="1">
            <a:off x="4688970" y="4951912"/>
            <a:ext cx="1012598" cy="1012598"/>
          </a:xfrm>
          <a:prstGeom prst="rect">
            <a:avLst/>
          </a:prstGeom>
        </p:spPr>
      </p:pic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2993C432-08B4-367B-2FFD-0C953E6A8606}"/>
              </a:ext>
            </a:extLst>
          </p:cNvPr>
          <p:cNvSpPr txBox="1"/>
          <p:nvPr/>
        </p:nvSpPr>
        <p:spPr>
          <a:xfrm>
            <a:off x="514350" y="6726387"/>
            <a:ext cx="581691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marR="0" lvl="0" indent="-17145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BIZ UDPゴシック" panose="020B0400000000000000" pitchFamily="50" charset="-128"/>
              <a:buChar char="※"/>
              <a:tabLst/>
              <a:defRPr/>
            </a:pPr>
            <a:r>
              <a:rPr kumimoji="0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お持ちの受給者証の数と顔認証付きカードリーダーの機種によって表示画面が異なる場合があります。</a:t>
            </a:r>
          </a:p>
        </p:txBody>
      </p:sp>
      <p:pic>
        <p:nvPicPr>
          <p:cNvPr id="44" name="図 43" descr="アイコン&#10;&#10;自動的に生成された説明">
            <a:extLst>
              <a:ext uri="{FF2B5EF4-FFF2-40B4-BE49-F238E27FC236}">
                <a16:creationId xmlns:a16="http://schemas.microsoft.com/office/drawing/2014/main" id="{70415CD8-F4B7-6418-3DCD-AD977B769530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6771" b="97112" l="8407" r="89830">
                        <a14:foregroundMark x1="63492" y1="44508" x2="63492" y2="44508"/>
                        <a14:foregroundMark x1="43974" y1="39725" x2="43974" y2="39725"/>
                        <a14:foregroundMark x1="43974" y1="40199" x2="54615" y2="51184"/>
                        <a14:foregroundMark x1="67666" y1="47348" x2="42798" y2="51373"/>
                        <a14:foregroundMark x1="42798" y1="51373" x2="29747" y2="49716"/>
                        <a14:foregroundMark x1="46326" y1="43513" x2="33862" y2="39725"/>
                        <a14:foregroundMark x1="39212" y1="42566" x2="39212" y2="42566"/>
                        <a14:foregroundMark x1="47501" y1="22538" x2="47501" y2="22538"/>
                        <a14:foregroundMark x1="49912" y1="53551" x2="49912" y2="53551"/>
                        <a14:foregroundMark x1="35685" y1="47348" x2="35685" y2="45928"/>
                        <a14:foregroundMark x1="39212" y1="43987" x2="41564" y2="42566"/>
                        <a14:foregroundMark x1="43386" y1="40199" x2="43386" y2="40199"/>
                        <a14:foregroundMark x1="51088" y1="40672" x2="51088" y2="40672"/>
                        <a14:foregroundMark x1="51675" y1="40672" x2="51675" y2="40672"/>
                        <a14:foregroundMark x1="54027" y1="42093" x2="54027" y2="42093"/>
                        <a14:foregroundMark x1="55203" y1="42093" x2="55203" y2="42093"/>
                        <a14:foregroundMark x1="65315" y1="48295" x2="65315" y2="48295"/>
                        <a14:foregroundMark x1="65315" y1="48769" x2="65315" y2="48769"/>
                        <a14:foregroundMark x1="74780" y1="53551" x2="45738" y2="52131"/>
                        <a14:foregroundMark x1="45738" y1="52131" x2="45738" y2="52131"/>
                        <a14:foregroundMark x1="58789" y1="43040" x2="58789" y2="43040"/>
                        <a14:foregroundMark x1="58789" y1="42566" x2="58789" y2="42566"/>
                        <a14:foregroundMark x1="58789" y1="42566" x2="58789" y2="42566"/>
                        <a14:foregroundMark x1="58789" y1="42566" x2="58789" y2="42566"/>
                        <a14:foregroundMark x1="53439" y1="41146" x2="77131" y2="43513"/>
                        <a14:foregroundMark x1="77131" y1="43513" x2="69430" y2="45455"/>
                        <a14:foregroundMark x1="51088" y1="41146" x2="44562" y2="36837"/>
                        <a14:foregroundMark x1="36273" y1="50710" x2="56908" y2="59091"/>
                        <a14:foregroundMark x1="56908" y1="59091" x2="74192" y2="57860"/>
                        <a14:foregroundMark x1="14932" y1="56392" x2="14932" y2="56392"/>
                        <a14:foregroundMark x1="51088" y1="15862" x2="51088" y2="15862"/>
                        <a14:foregroundMark x1="48089" y1="14915" x2="48089" y2="14915"/>
                        <a14:foregroundMark x1="48089" y1="14915" x2="48089" y2="14915"/>
                        <a14:foregroundMark x1="50206" y1="6771" x2="50206" y2="6771"/>
                        <a14:foregroundMark x1="12581" y1="56913" x2="12581" y2="56913"/>
                        <a14:foregroundMark x1="17872" y1="56913" x2="17872" y2="56913"/>
                        <a14:foregroundMark x1="17872" y1="56913" x2="17872" y2="56913"/>
                        <a14:foregroundMark x1="17872" y1="55445" x2="17872" y2="55445"/>
                        <a14:foregroundMark x1="17872" y1="55445" x2="13757" y2="56913"/>
                        <a14:foregroundMark x1="17872" y1="57150" x2="17872" y2="57150"/>
                        <a14:foregroundMark x1="48971" y1="9422" x2="46326" y2="23248"/>
                        <a14:foregroundMark x1="68548" y1="14915" x2="75661" y2="23958"/>
                        <a14:foregroundMark x1="75073" y1="21828" x2="67960" y2="31108"/>
                        <a14:foregroundMark x1="33568" y1="58807" x2="33862" y2="57386"/>
                        <a14:foregroundMark x1="32099" y1="63352" x2="30923" y2="71449"/>
                        <a14:foregroundMark x1="45738" y1="72396" x2="47795" y2="82434"/>
                        <a14:foregroundMark x1="62316" y1="70739" x2="63786" y2="78125"/>
                        <a14:foregroundMark x1="55203" y1="71922" x2="40388" y2="87169"/>
                        <a14:foregroundMark x1="36861" y1="86222" x2="60376" y2="89678"/>
                        <a14:foregroundMark x1="60376" y1="89678" x2="61728" y2="90294"/>
                        <a14:foregroundMark x1="34509" y1="93134" x2="36861" y2="94129"/>
                        <a14:foregroundMark x1="73310" y1="83617" x2="73898" y2="82670"/>
                        <a14:foregroundMark x1="12581" y1="56155" x2="9877" y2="54261"/>
                        <a14:foregroundMark x1="20282" y1="54025" x2="20282" y2="54025"/>
                        <a14:foregroundMark x1="8407" y1="52841" x2="10758" y2="54735"/>
                        <a14:foregroundMark x1="32687" y1="96970" x2="34803" y2="97112"/>
                        <a14:foregroundMark x1="65315" y1="96591" x2="67960" y2="9697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03240" y="1508089"/>
            <a:ext cx="2008099" cy="2493748"/>
          </a:xfrm>
          <a:prstGeom prst="rect">
            <a:avLst/>
          </a:prstGeom>
        </p:spPr>
      </p:pic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4C9352B6-351F-B0FF-758A-24369F2A9334}"/>
              </a:ext>
            </a:extLst>
          </p:cNvPr>
          <p:cNvSpPr/>
          <p:nvPr/>
        </p:nvSpPr>
        <p:spPr>
          <a:xfrm>
            <a:off x="93245" y="194323"/>
            <a:ext cx="6671511" cy="6840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医療費助成をご利用の方へ</a:t>
            </a:r>
            <a:endParaRPr kumimoji="1" lang="en-US" altLang="ja-JP" sz="3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EAD00C-7751-BAAB-6217-30E9414B9583}"/>
              </a:ext>
            </a:extLst>
          </p:cNvPr>
          <p:cNvSpPr txBox="1"/>
          <p:nvPr/>
        </p:nvSpPr>
        <p:spPr>
          <a:xfrm>
            <a:off x="700007" y="3775123"/>
            <a:ext cx="561060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マイナ保険証の顔認証付きカードリーダーで、</a:t>
            </a:r>
            <a:endParaRPr kumimoji="0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医療費助成受給者証の利用について確認してください。</a:t>
            </a:r>
            <a:endParaRPr kumimoji="0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5" name="角丸四角形 4">
            <a:extLst>
              <a:ext uri="{FF2B5EF4-FFF2-40B4-BE49-F238E27FC236}">
                <a16:creationId xmlns:a16="http://schemas.microsoft.com/office/drawing/2014/main" id="{60CFA669-E6FC-3916-86F9-970ED334AB84}"/>
              </a:ext>
            </a:extLst>
          </p:cNvPr>
          <p:cNvSpPr/>
          <p:nvPr/>
        </p:nvSpPr>
        <p:spPr>
          <a:xfrm>
            <a:off x="2699068" y="9166410"/>
            <a:ext cx="1459864" cy="49785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うるま市</a:t>
            </a: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24562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9a318f4f-7d25-4ddc-a3c9-d05d657f0086">
      <UserInfo>
        <DisplayName/>
        <AccountId xsi:nil="true"/>
        <AccountType/>
      </UserInfo>
    </Owner>
    <lcf76f155ced4ddcb4097134ff3c332f xmlns="9a318f4f-7d25-4ddc-a3c9-d05d657f0086">
      <Terms xmlns="http://schemas.microsoft.com/office/infopath/2007/PartnerControls"/>
    </lcf76f155ced4ddcb4097134ff3c332f>
    <TaxCatchAll xmlns="1a50bcf9-2e85-4c19-9da2-2013887e8db7" xsi:nil="true"/>
    <_Flow_SignoffStatus xmlns="9a318f4f-7d25-4ddc-a3c9-d05d657f0086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F12907EF477BAA499F9555E22CD5059C" ma:contentTypeVersion="16" ma:contentTypeDescription="新しいドキュメントを作成します。" ma:contentTypeScope="" ma:versionID="a434592ae1c4a937a2e2bae00536ee9f">
  <xsd:schema xmlns:xsd="http://www.w3.org/2001/XMLSchema" xmlns:xs="http://www.w3.org/2001/XMLSchema" xmlns:p="http://schemas.microsoft.com/office/2006/metadata/properties" xmlns:ns2="9a318f4f-7d25-4ddc-a3c9-d05d657f0086" xmlns:ns3="1a50bcf9-2e85-4c19-9da2-2013887e8db7" targetNamespace="http://schemas.microsoft.com/office/2006/metadata/properties" ma:root="true" ma:fieldsID="5a151c40eb3c52c2b06f8ef783166a12" ns2:_="" ns3:_="">
    <xsd:import namespace="9a318f4f-7d25-4ddc-a3c9-d05d657f0086"/>
    <xsd:import namespace="1a50bcf9-2e85-4c19-9da2-2013887e8db7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_Flow_SignoffStatu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318f4f-7d25-4ddc-a3c9-d05d657f0086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_Flow_SignoffStatus" ma:index="22" nillable="true" ma:displayName="承認の状態" ma:internalName="_x0024_Resources_x003a_core_x002c_Signoff_Status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50bcf9-2e85-4c19-9da2-2013887e8db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07f76d1d-5946-42cb-85bc-9872c69756d2}" ma:internalName="TaxCatchAll" ma:showField="CatchAllData" ma:web="1a50bcf9-2e85-4c19-9da2-2013887e8db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3D51794-F64C-4599-B956-11A88938E1E7}">
  <ds:schemaRefs>
    <ds:schemaRef ds:uri="http://schemas.microsoft.com/office/2006/documentManagement/types"/>
    <ds:schemaRef ds:uri="http://purl.org/dc/dcmitype/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1a50bcf9-2e85-4c19-9da2-2013887e8db7"/>
    <ds:schemaRef ds:uri="9a318f4f-7d25-4ddc-a3c9-d05d657f0086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544A562F-7C33-4C90-8D97-016445355D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a318f4f-7d25-4ddc-a3c9-d05d657f0086"/>
    <ds:schemaRef ds:uri="1a50bcf9-2e85-4c19-9da2-2013887e8d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F093F78-6E04-4556-94F1-22E4E658D9F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895</TotalTime>
  <Words>150</Words>
  <Application>Microsoft Office PowerPoint</Application>
  <PresentationFormat>A4 210 x 297 mm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山本 恭平(yamamoto-kyouhei.0w1)</dc:creator>
  <cp:lastModifiedBy>仲本　剛志</cp:lastModifiedBy>
  <cp:revision>10</cp:revision>
  <cp:lastPrinted>2025-05-14T03:25:46Z</cp:lastPrinted>
  <dcterms:created xsi:type="dcterms:W3CDTF">2025-04-30T09:20:59Z</dcterms:created>
  <dcterms:modified xsi:type="dcterms:W3CDTF">2026-06-12T06:45:24Z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0x010100F12907EF477BAA499F9555E22CD5059C</vt:lpwstr>
  </property>
  <property fmtid="{D5CDD505-2E9C-101B-9397-08002B2CF9AE}" pid="3" name="MediaServiceImageTags">
    <vt:lpwstr/>
  </property>
</Properties>
</file>