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642"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9"/>
    <a:srgbClr val="FFFF93"/>
    <a:srgbClr val="FFFF4B"/>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8" autoAdjust="0"/>
    <p:restoredTop sz="94660"/>
  </p:normalViewPr>
  <p:slideViewPr>
    <p:cSldViewPr snapToGrid="0">
      <p:cViewPr>
        <p:scale>
          <a:sx n="80" d="100"/>
          <a:sy n="80" d="100"/>
        </p:scale>
        <p:origin x="-1764" y="96"/>
      </p:cViewPr>
      <p:guideLst>
        <p:guide orient="horz" pos="3642"/>
        <p:guide pos="1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20EA12-D32A-4F5C-AE69-394F93CDD7E9}" type="datetimeFigureOut">
              <a:rPr kumimoji="1" lang="ja-JP" altLang="en-US" smtClean="0"/>
              <a:t>2019/9/4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54366" y="4729132"/>
            <a:ext cx="6547295" cy="2542580"/>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325818" y="4573240"/>
            <a:ext cx="2007808"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383060" y="4594912"/>
            <a:ext cx="219083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対象となる子ども</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4366" y="2809731"/>
            <a:ext cx="6547295" cy="1620000"/>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83824" y="4978412"/>
            <a:ext cx="6857998" cy="661720"/>
          </a:xfrm>
          <a:prstGeom prst="rect">
            <a:avLst/>
          </a:prstGeom>
          <a:noFill/>
        </p:spPr>
        <p:txBody>
          <a:bodyPr wrap="square" rtlCol="0">
            <a:spAutoFit/>
          </a:bodyPr>
          <a:lstStyle/>
          <a:p>
            <a:pPr marL="180975" indent="-180975"/>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対象となる期間は、</a:t>
            </a:r>
            <a:endPar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満</a:t>
            </a:r>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歳になって初めての４月１日から３年間</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0" y="8774799"/>
            <a:ext cx="6857999" cy="1131201"/>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r>
              <a:rPr lang="ja-JP" altLang="en-US" sz="1700" dirty="0">
                <a:solidFill>
                  <a:schemeClr val="bg1"/>
                </a:solidFill>
                <a:latin typeface="+mn-ea"/>
              </a:rPr>
              <a:t> </a:t>
            </a:r>
            <a:r>
              <a:rPr lang="ja-JP" altLang="en-US" sz="2000" dirty="0" smtClean="0">
                <a:solidFill>
                  <a:schemeClr val="bg1"/>
                </a:solidFill>
                <a:latin typeface="メイリオ" panose="020B0604030504040204" pitchFamily="50" charset="-128"/>
                <a:ea typeface="メイリオ" panose="020B0604030504040204" pitchFamily="50" charset="-128"/>
              </a:rPr>
              <a:t>問い合わせ先：</a:t>
            </a:r>
            <a:r>
              <a:rPr lang="ja-JP" altLang="en-US" sz="2000" dirty="0">
                <a:solidFill>
                  <a:schemeClr val="bg1"/>
                </a:solidFill>
                <a:latin typeface="メイリオ" panose="020B0604030504040204" pitchFamily="50" charset="-128"/>
                <a:ea typeface="メイリオ" panose="020B0604030504040204" pitchFamily="50" charset="-128"/>
              </a:rPr>
              <a:t>うるま</a:t>
            </a:r>
            <a:r>
              <a:rPr lang="ja-JP" altLang="en-US" sz="2000" dirty="0" smtClean="0">
                <a:solidFill>
                  <a:schemeClr val="bg1"/>
                </a:solidFill>
                <a:latin typeface="メイリオ" panose="020B0604030504040204" pitchFamily="50" charset="-128"/>
                <a:ea typeface="メイリオ" panose="020B0604030504040204" pitchFamily="50" charset="-128"/>
              </a:rPr>
              <a:t>市役所　</a:t>
            </a:r>
            <a:r>
              <a:rPr lang="ja-JP" altLang="en-US" sz="2000" dirty="0" err="1" smtClean="0">
                <a:solidFill>
                  <a:schemeClr val="bg1"/>
                </a:solidFill>
                <a:latin typeface="メイリオ" panose="020B0604030504040204" pitchFamily="50" charset="-128"/>
                <a:ea typeface="メイリオ" panose="020B0604030504040204" pitchFamily="50" charset="-128"/>
              </a:rPr>
              <a:t>福祉部障</a:t>
            </a:r>
            <a:r>
              <a:rPr lang="ja-JP" altLang="en-US" sz="2000" dirty="0" err="1" smtClean="0">
                <a:solidFill>
                  <a:schemeClr val="bg1"/>
                </a:solidFill>
                <a:latin typeface="メイリオ" panose="020B0604030504040204" pitchFamily="50" charset="-128"/>
                <a:ea typeface="メイリオ" panose="020B0604030504040204" pitchFamily="50" charset="-128"/>
              </a:rPr>
              <a:t>がい</a:t>
            </a:r>
            <a:r>
              <a:rPr lang="ja-JP" altLang="en-US" sz="2000" dirty="0" smtClean="0">
                <a:solidFill>
                  <a:schemeClr val="bg1"/>
                </a:solidFill>
                <a:latin typeface="メイリオ" panose="020B0604030504040204" pitchFamily="50" charset="-128"/>
                <a:ea typeface="メイリオ" panose="020B0604030504040204" pitchFamily="50" charset="-128"/>
              </a:rPr>
              <a:t>福祉課</a:t>
            </a:r>
            <a:endParaRPr lang="en-US" altLang="ja-JP" sz="2000"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600"/>
              </a:spcAft>
            </a:pPr>
            <a:r>
              <a:rPr lang="ja-JP" altLang="en-US" sz="1400" dirty="0">
                <a:solidFill>
                  <a:schemeClr val="bg1"/>
                </a:solidFill>
                <a:latin typeface="メイリオ" panose="020B0604030504040204" pitchFamily="50" charset="-128"/>
                <a:ea typeface="メイリオ" panose="020B0604030504040204" pitchFamily="50" charset="-128"/>
              </a:rPr>
              <a:t>ＴＥＬ</a:t>
            </a:r>
            <a:r>
              <a:rPr kumimoji="1" lang="en-US" altLang="ja-JP" sz="1400" dirty="0" smtClean="0">
                <a:solidFill>
                  <a:schemeClr val="bg1"/>
                </a:solidFill>
                <a:latin typeface="メイリオ" panose="020B0604030504040204" pitchFamily="50" charset="-128"/>
                <a:ea typeface="メイリオ" panose="020B0604030504040204" pitchFamily="50" charset="-128"/>
              </a:rPr>
              <a:t>:</a:t>
            </a:r>
            <a:r>
              <a:rPr lang="ja-JP" altLang="en-US" sz="1400" dirty="0" smtClean="0">
                <a:solidFill>
                  <a:schemeClr val="bg1"/>
                </a:solidFill>
                <a:latin typeface="メイリオ" panose="020B0604030504040204" pitchFamily="50" charset="-128"/>
                <a:ea typeface="メイリオ" panose="020B0604030504040204" pitchFamily="50" charset="-128"/>
              </a:rPr>
              <a:t>０９８</a:t>
            </a:r>
            <a:r>
              <a:rPr lang="ja-JP" altLang="en-US" sz="1400" dirty="0" smtClean="0">
                <a:solidFill>
                  <a:schemeClr val="bg1"/>
                </a:solidFill>
                <a:latin typeface="メイリオ" panose="020B0604030504040204" pitchFamily="50" charset="-128"/>
                <a:ea typeface="メイリオ" panose="020B0604030504040204" pitchFamily="50" charset="-128"/>
              </a:rPr>
              <a:t>－</a:t>
            </a:r>
            <a:r>
              <a:rPr lang="ja-JP" altLang="en-US" sz="1400" dirty="0" smtClean="0">
                <a:solidFill>
                  <a:schemeClr val="bg1"/>
                </a:solidFill>
                <a:latin typeface="メイリオ" panose="020B0604030504040204" pitchFamily="50" charset="-128"/>
                <a:ea typeface="メイリオ" panose="020B0604030504040204" pitchFamily="50" charset="-128"/>
              </a:rPr>
              <a:t>９７３</a:t>
            </a:r>
            <a:r>
              <a:rPr lang="ja-JP" altLang="en-US" sz="1400" dirty="0" smtClean="0">
                <a:solidFill>
                  <a:schemeClr val="bg1"/>
                </a:solidFill>
                <a:latin typeface="メイリオ" panose="020B0604030504040204" pitchFamily="50" charset="-128"/>
                <a:ea typeface="メイリオ" panose="020B0604030504040204" pitchFamily="50" charset="-128"/>
              </a:rPr>
              <a:t>－</a:t>
            </a:r>
            <a:r>
              <a:rPr kumimoji="1" lang="ja-JP" altLang="en-US" sz="1400" dirty="0" smtClean="0">
                <a:solidFill>
                  <a:schemeClr val="bg1"/>
                </a:solidFill>
                <a:latin typeface="メイリオ" panose="020B0604030504040204" pitchFamily="50" charset="-128"/>
                <a:ea typeface="メイリオ" panose="020B0604030504040204" pitchFamily="50" charset="-128"/>
              </a:rPr>
              <a:t>５４５２（直通）</a:t>
            </a:r>
            <a:r>
              <a:rPr lang="ja-JP" altLang="en-US" sz="1400" dirty="0" smtClean="0">
                <a:solidFill>
                  <a:schemeClr val="bg1"/>
                </a:solidFill>
                <a:latin typeface="メイリオ" panose="020B0604030504040204" pitchFamily="50" charset="-128"/>
                <a:ea typeface="メイリオ" panose="020B0604030504040204" pitchFamily="50" charset="-128"/>
              </a:rPr>
              <a:t>ＦＡＸ</a:t>
            </a:r>
            <a:r>
              <a:rPr lang="en-US" altLang="ja-JP" sz="1400" dirty="0" smtClean="0">
                <a:solidFill>
                  <a:schemeClr val="bg1"/>
                </a:solidFill>
                <a:latin typeface="メイリオ" panose="020B0604030504040204" pitchFamily="50" charset="-128"/>
                <a:ea typeface="メイリオ" panose="020B0604030504040204" pitchFamily="50" charset="-128"/>
              </a:rPr>
              <a:t>:</a:t>
            </a:r>
            <a:r>
              <a:rPr lang="ja-JP" altLang="en-US" sz="1400" dirty="0" smtClean="0">
                <a:solidFill>
                  <a:schemeClr val="bg1"/>
                </a:solidFill>
                <a:latin typeface="メイリオ" panose="020B0604030504040204" pitchFamily="50" charset="-128"/>
                <a:ea typeface="メイリオ" panose="020B0604030504040204" pitchFamily="50" charset="-128"/>
              </a:rPr>
              <a:t>０９８－９７３－５１０３</a:t>
            </a:r>
            <a:endParaRPr lang="en-US" altLang="ja-JP" sz="1400" dirty="0">
              <a:solidFill>
                <a:schemeClr val="bg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41339875"/>
              </p:ext>
            </p:extLst>
          </p:nvPr>
        </p:nvGraphicFramePr>
        <p:xfrm>
          <a:off x="324642" y="5794573"/>
          <a:ext cx="6225875" cy="1314600"/>
        </p:xfrm>
        <a:graphic>
          <a:graphicData uri="http://schemas.openxmlformats.org/drawingml/2006/table">
            <a:tbl>
              <a:tblPr/>
              <a:tblGrid>
                <a:gridCol w="1666131">
                  <a:extLst>
                    <a:ext uri="{9D8B030D-6E8A-4147-A177-3AD203B41FA5}">
                      <a16:colId xmlns:a16="http://schemas.microsoft.com/office/drawing/2014/main" xmlns="" val="2921428443"/>
                    </a:ext>
                  </a:extLst>
                </a:gridCol>
                <a:gridCol w="4559744">
                  <a:extLst>
                    <a:ext uri="{9D8B030D-6E8A-4147-A177-3AD203B41FA5}">
                      <a16:colId xmlns:a16="http://schemas.microsoft.com/office/drawing/2014/main" xmlns="" val="2308584858"/>
                    </a:ext>
                  </a:extLst>
                </a:gridCol>
              </a:tblGrid>
              <a:tr h="0">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時　　　期</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対　　象　　</a:t>
                      </a:r>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者</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xmlns="" val="232111247"/>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2019</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2013</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2016</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047308121"/>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年４月１日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2017</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320330649"/>
                  </a:ext>
                </a:extLst>
              </a:tr>
            </a:tbl>
          </a:graphicData>
        </a:graphic>
      </p:graphicFrame>
      <p:sp>
        <p:nvSpPr>
          <p:cNvPr id="9" name="テキスト ボックス 8"/>
          <p:cNvSpPr txBox="1"/>
          <p:nvPr/>
        </p:nvSpPr>
        <p:spPr>
          <a:xfrm>
            <a:off x="154366" y="2011281"/>
            <a:ext cx="6702646" cy="584775"/>
          </a:xfrm>
          <a:prstGeom prst="rect">
            <a:avLst/>
          </a:prstGeom>
          <a:noFill/>
        </p:spPr>
        <p:txBody>
          <a:bodyPr wrap="square" rtlCol="0">
            <a:spAutoFit/>
          </a:bodyPr>
          <a:lstStyle/>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就学前の障害児を支援するため、下記のサービスについては、</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対象者の利用者負担を無料とします。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91561" y="5579595"/>
            <a:ext cx="2532665" cy="261610"/>
          </a:xfrm>
          <a:prstGeom prst="rect">
            <a:avLst/>
          </a:prstGeom>
          <a:noFill/>
        </p:spPr>
        <p:txBody>
          <a:bodyPr wrap="square" rtlCol="0">
            <a:spAutoFit/>
          </a:bodyPr>
          <a:lstStyle/>
          <a:p>
            <a:pPr marL="180975" indent="-180975"/>
            <a:r>
              <a:rPr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（具体的な対象者の例）</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0" y="7315822"/>
            <a:ext cx="6857012" cy="1446550"/>
          </a:xfrm>
          <a:prstGeom prst="rect">
            <a:avLst/>
          </a:prstGeom>
          <a:noFill/>
        </p:spPr>
        <p:txBody>
          <a:bodyPr wrap="square" rtlCol="0">
            <a:spAutoFit/>
          </a:bodyPr>
          <a:lstStyle/>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利用者負担以外の費用</a:t>
            </a:r>
            <a:r>
              <a:rPr lang="ja-JP" altLang="en-US" sz="11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（医療費や、食費等の現在実費で負担しているもの）</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は引き続きお支払いいただくことになります。</a:t>
            </a:r>
          </a:p>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幼稚園</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、保育所、認定こども</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園等と、上記サービスの</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両方を</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利用する場合</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両方とも無償化</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の対象となります</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endParaRPr lang="en-US" altLang="ja-JP" sz="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2000" b="1" dirty="0" smtClean="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無償化にあたり、新たな手続きは必要ありません。</a:t>
            </a:r>
            <a:endParaRPr lang="en-US" altLang="ja-JP"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spc="-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ご利用の障害児サービス事業所との間で、年齢を伝えるなどして無償化対象であることを事前にご確認ください。</a:t>
            </a:r>
            <a:endParaRPr lang="en-US" altLang="ja-JP"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25817" y="3072847"/>
            <a:ext cx="6325127" cy="1311128"/>
          </a:xfrm>
          <a:prstGeom prst="rect">
            <a:avLst/>
          </a:prstGeom>
          <a:noFill/>
        </p:spPr>
        <p:txBody>
          <a:bodyPr wrap="square" rtlCol="0">
            <a:spAutoFit/>
          </a:bodyPr>
          <a:lstStyle/>
          <a:p>
            <a:pPr marL="180975" indent="-180975">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・福祉型障害児入所</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施設</a:t>
            </a:r>
            <a:endPar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・医療型障害児入所施設</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・居宅訪問型児童発達支援　　　　　　　　　　　</a:t>
            </a:r>
            <a:endParaRPr lang="en-US" altLang="ja-JP"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25817" y="2657196"/>
            <a:ext cx="2223362"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16623" y="2679093"/>
            <a:ext cx="230760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無料となるサービス</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1" y="-24714"/>
            <a:ext cx="6858000" cy="1891056"/>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2" name="ブローチ 31"/>
          <p:cNvSpPr/>
          <p:nvPr/>
        </p:nvSpPr>
        <p:spPr>
          <a:xfrm>
            <a:off x="216000" y="262216"/>
            <a:ext cx="6408000" cy="1368000"/>
          </a:xfrm>
          <a:prstGeom prst="plaque">
            <a:avLst>
              <a:gd name="adj" fmla="val 8499"/>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54366" y="669005"/>
            <a:ext cx="6547294" cy="934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800"/>
              </a:spcAft>
            </a:pPr>
            <a:r>
              <a:rPr lang="ja-JP" altLang="en-US" b="1" dirty="0" smtClean="0">
                <a:solidFill>
                  <a:schemeClr val="bg1"/>
                </a:solidFill>
                <a:latin typeface="メイリオ" panose="020B0604030504040204" pitchFamily="50" charset="-128"/>
                <a:ea typeface="メイリオ" panose="020B0604030504040204" pitchFamily="50" charset="-128"/>
              </a:rPr>
              <a:t>３歳</a:t>
            </a:r>
            <a:r>
              <a:rPr lang="ja-JP" altLang="en-US" b="1" dirty="0">
                <a:solidFill>
                  <a:schemeClr val="bg1"/>
                </a:solidFill>
                <a:latin typeface="メイリオ" panose="020B0604030504040204" pitchFamily="50" charset="-128"/>
                <a:ea typeface="メイリオ" panose="020B0604030504040204" pitchFamily="50" charset="-128"/>
              </a:rPr>
              <a:t>から５歳まで</a:t>
            </a:r>
            <a:r>
              <a:rPr lang="ja-JP" altLang="en-US" b="1" dirty="0" smtClean="0">
                <a:solidFill>
                  <a:schemeClr val="bg1"/>
                </a:solidFill>
                <a:latin typeface="メイリオ" panose="020B0604030504040204" pitchFamily="50" charset="-128"/>
                <a:ea typeface="メイリオ" panose="020B0604030504040204" pitchFamily="50" charset="-128"/>
              </a:rPr>
              <a:t>の障害のある子どもたちのための</a:t>
            </a:r>
            <a:endParaRPr lang="en-US" altLang="ja-JP" b="1"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800"/>
              </a:spcAft>
            </a:pPr>
            <a:r>
              <a:rPr lang="ja-JP" altLang="en-US" sz="3000" b="1" dirty="0" smtClean="0">
                <a:solidFill>
                  <a:schemeClr val="bg1"/>
                </a:solidFill>
                <a:latin typeface="メイリオ" panose="020B0604030504040204" pitchFamily="50" charset="-128"/>
                <a:ea typeface="メイリオ" panose="020B0604030504040204" pitchFamily="50" charset="-128"/>
              </a:rPr>
              <a:t>児童発達支援</a:t>
            </a:r>
            <a:r>
              <a:rPr lang="ja-JP" altLang="en-US" sz="1700" b="1" dirty="0" smtClean="0">
                <a:solidFill>
                  <a:schemeClr val="bg1"/>
                </a:solidFill>
                <a:latin typeface="メイリオ" panose="020B0604030504040204" pitchFamily="50" charset="-128"/>
                <a:ea typeface="メイリオ" panose="020B0604030504040204" pitchFamily="50" charset="-128"/>
              </a:rPr>
              <a:t>等の利用者負担が</a:t>
            </a:r>
            <a:r>
              <a:rPr lang="ja-JP" altLang="en-US" sz="3000" b="1" dirty="0" smtClean="0">
                <a:solidFill>
                  <a:schemeClr val="bg1"/>
                </a:solidFill>
                <a:latin typeface="メイリオ" panose="020B0604030504040204" pitchFamily="50" charset="-128"/>
                <a:ea typeface="メイリオ" panose="020B0604030504040204" pitchFamily="50" charset="-128"/>
              </a:rPr>
              <a:t>無償化</a:t>
            </a:r>
            <a:r>
              <a:rPr lang="ja-JP" altLang="en-US" sz="1700" b="1" dirty="0" smtClean="0">
                <a:solidFill>
                  <a:schemeClr val="bg1"/>
                </a:solidFill>
                <a:latin typeface="メイリオ" panose="020B0604030504040204" pitchFamily="50" charset="-128"/>
                <a:ea typeface="メイリオ" panose="020B0604030504040204" pitchFamily="50" charset="-128"/>
              </a:rPr>
              <a:t>されます</a:t>
            </a:r>
            <a:r>
              <a:rPr lang="ja-JP" altLang="en-US" dirty="0">
                <a:solidFill>
                  <a:schemeClr val="bg1"/>
                </a:solidFill>
                <a:latin typeface="メイリオ" panose="020B0604030504040204" pitchFamily="50" charset="-128"/>
                <a:ea typeface="メイリオ" panose="020B0604030504040204" pitchFamily="50" charset="-128"/>
              </a:rPr>
              <a:t>　</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1881187" y="90000"/>
            <a:ext cx="3109913" cy="4559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ctr"/>
          <a:lstStyle/>
          <a:p>
            <a:pPr marL="82550" indent="-82550" algn="ctr">
              <a:spcAft>
                <a:spcPts val="600"/>
              </a:spcAft>
            </a:pPr>
            <a:r>
              <a:rPr lang="en-US" altLang="ja-JP" sz="2400" b="1" dirty="0" smtClean="0">
                <a:solidFill>
                  <a:schemeClr val="bg1"/>
                </a:solidFill>
                <a:latin typeface="メイリオ" panose="020B0604030504040204" pitchFamily="50" charset="-128"/>
                <a:ea typeface="メイリオ" panose="020B0604030504040204" pitchFamily="50" charset="-128"/>
              </a:rPr>
              <a:t>2019</a:t>
            </a:r>
            <a:r>
              <a:rPr lang="ja-JP" altLang="en-US" sz="2400" b="1" dirty="0" smtClean="0">
                <a:solidFill>
                  <a:schemeClr val="bg1"/>
                </a:solidFill>
                <a:latin typeface="メイリオ" panose="020B0604030504040204" pitchFamily="50" charset="-128"/>
                <a:ea typeface="メイリオ" panose="020B0604030504040204" pitchFamily="50" charset="-128"/>
              </a:rPr>
              <a:t>年</a:t>
            </a:r>
            <a:r>
              <a:rPr lang="en-US" altLang="ja-JP" sz="2400" b="1" dirty="0" smtClean="0">
                <a:solidFill>
                  <a:schemeClr val="bg1"/>
                </a:solidFill>
                <a:latin typeface="メイリオ" panose="020B0604030504040204" pitchFamily="50" charset="-128"/>
                <a:ea typeface="メイリオ" panose="020B0604030504040204" pitchFamily="50" charset="-128"/>
              </a:rPr>
              <a:t>10</a:t>
            </a:r>
            <a:r>
              <a:rPr lang="ja-JP" altLang="en-US" sz="2400" b="1" dirty="0" smtClean="0">
                <a:solidFill>
                  <a:schemeClr val="bg1"/>
                </a:solidFill>
                <a:latin typeface="メイリオ" panose="020B0604030504040204" pitchFamily="50" charset="-128"/>
                <a:ea typeface="メイリオ" panose="020B0604030504040204" pitchFamily="50" charset="-128"/>
              </a:rPr>
              <a:t>月１日</a:t>
            </a:r>
            <a:r>
              <a:rPr lang="ja-JP" altLang="en-US" sz="2000" b="1" dirty="0" smtClean="0">
                <a:solidFill>
                  <a:schemeClr val="bg1"/>
                </a:solidFill>
                <a:latin typeface="メイリオ" panose="020B0604030504040204" pitchFamily="50" charset="-128"/>
                <a:ea typeface="メイリオ" panose="020B0604030504040204" pitchFamily="50" charset="-128"/>
              </a:rPr>
              <a:t>から</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6048374"/>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211</Words>
  <Application>Microsoft Office PowerPoint</Application>
  <PresentationFormat>A4 210 x 297 mm</PresentationFormat>
  <Paragraphs>29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2018-09-26T06:07:55Z</dcterms:created>
  <dcterms:modified xsi:type="dcterms:W3CDTF">2019-09-04T12:19:17Z</dcterms:modified>
</cp:coreProperties>
</file>