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801600" cy="96012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  <a:srgbClr val="FF9999"/>
    <a:srgbClr val="F8D7CD"/>
    <a:srgbClr val="FCECE8"/>
    <a:srgbClr val="DEEBF7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2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86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3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68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3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59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2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47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0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4A86-6985-4E0C-846F-FFF8D4B9BB41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8C868-A391-4A04-84F0-47690AF76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74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" y="3573"/>
            <a:ext cx="12801602" cy="369332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うるま</a:t>
            </a:r>
            <a:r>
              <a:rPr kumimoji="1" lang="ja-JP" altLang="en-US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市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観光危機管理　</a:t>
            </a:r>
            <a:r>
              <a:rPr kumimoji="1" lang="ja-JP" altLang="en-US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簡易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対応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マニュアル雛形案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宿泊事業者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用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11669"/>
              </p:ext>
            </p:extLst>
          </p:nvPr>
        </p:nvGraphicFramePr>
        <p:xfrm>
          <a:off x="7497205" y="372800"/>
          <a:ext cx="5120037" cy="8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0037">
                  <a:extLst>
                    <a:ext uri="{9D8B030D-6E8A-4147-A177-3AD203B41FA5}">
                      <a16:colId xmlns:a16="http://schemas.microsoft.com/office/drawing/2014/main" val="1617586923"/>
                    </a:ext>
                  </a:extLst>
                </a:gridCol>
              </a:tblGrid>
              <a:tr h="2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避難時持ち出しリスト　</a:t>
                      </a:r>
                      <a:r>
                        <a:rPr kumimoji="1" lang="en-US" altLang="ja-JP" sz="1000" dirty="0" smtClean="0"/>
                        <a:t>※</a:t>
                      </a:r>
                      <a:r>
                        <a:rPr kumimoji="1" lang="ja-JP" altLang="en-US" sz="1000" dirty="0" smtClean="0"/>
                        <a:t>平常時から準備しておきましょう！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570539"/>
                  </a:ext>
                </a:extLst>
              </a:tr>
              <a:tr h="552000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000" dirty="0" smtClean="0"/>
                        <a:t>□宿泊者リスト　□携帯ラジオ　□予備の電池　□懐中電灯　□携帯電話</a:t>
                      </a:r>
                      <a:endParaRPr kumimoji="1" lang="en-US" altLang="ja-JP" sz="1000" dirty="0" smtClean="0"/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000" dirty="0" smtClean="0"/>
                        <a:t>□救急セット　□筆記用具　□マニュアル　□様式　□その他業務上重要なもの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6048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80762"/>
              </p:ext>
            </p:extLst>
          </p:nvPr>
        </p:nvGraphicFramePr>
        <p:xfrm>
          <a:off x="157289" y="372800"/>
          <a:ext cx="7242785" cy="86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242785">
                  <a:extLst>
                    <a:ext uri="{9D8B030D-6E8A-4147-A177-3AD203B41FA5}">
                      <a16:colId xmlns:a16="http://schemas.microsoft.com/office/drawing/2014/main" val="3598703312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うるま市宿泊事業者の皆様へ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　災害はいつ起こるかわかりません。一瞬の判断が皆様自身やお客様の生死を分けることもあります。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　災害時に慌てず、落ち着いて行動するために、以下の初動対応を平常時から確認しておきましょう。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　</a:t>
                      </a:r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</a:rPr>
                        <a:t>この事業所の避難場所は</a:t>
                      </a:r>
                      <a:r>
                        <a:rPr kumimoji="1" lang="en-US" altLang="ja-JP" sz="1200" u="sng" dirty="0" smtClean="0">
                          <a:solidFill>
                            <a:sysClr val="windowText" lastClr="000000"/>
                          </a:solidFill>
                        </a:rPr>
                        <a:t>【</a:t>
                      </a:r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</a:rPr>
                        <a:t>　　　　　　　　　　　　　　　</a:t>
                      </a:r>
                      <a:r>
                        <a:rPr kumimoji="1" lang="en-US" altLang="ja-JP" sz="1200" u="sng" dirty="0" smtClean="0">
                          <a:solidFill>
                            <a:sysClr val="windowText" lastClr="000000"/>
                          </a:solidFill>
                        </a:rPr>
                        <a:t>】</a:t>
                      </a:r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</a:rPr>
                        <a:t>です。</a:t>
                      </a:r>
                      <a:endParaRPr kumimoji="1" lang="ja-JP" altLang="en-US" sz="1200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69473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035109"/>
              </p:ext>
            </p:extLst>
          </p:nvPr>
        </p:nvGraphicFramePr>
        <p:xfrm>
          <a:off x="9074438" y="5113724"/>
          <a:ext cx="355384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5344">
                  <a:extLst>
                    <a:ext uri="{9D8B030D-6E8A-4147-A177-3AD203B41FA5}">
                      <a16:colId xmlns:a16="http://schemas.microsoft.com/office/drawing/2014/main" val="931470403"/>
                    </a:ext>
                  </a:extLst>
                </a:gridCol>
                <a:gridCol w="2798504">
                  <a:extLst>
                    <a:ext uri="{9D8B030D-6E8A-4147-A177-3AD203B41FA5}">
                      <a16:colId xmlns:a16="http://schemas.microsoft.com/office/drawing/2014/main" val="853011668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うるま市観光振興課への観光客等安否報告の内容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1471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第１報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①事業所名、連絡先、報告者名</a:t>
                      </a:r>
                      <a:endParaRPr kumimoji="1" lang="en-US" altLang="ja-JP" sz="1100" b="1" dirty="0" smtClean="0"/>
                    </a:p>
                    <a:p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</a:rPr>
                        <a:t>②避難場所、避難人数、負傷者の有無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7519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第２報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①事業所名、連絡先、報告者名</a:t>
                      </a:r>
                      <a:endParaRPr kumimoji="1" lang="en-US" altLang="ja-JP" sz="1100" b="1" dirty="0" smtClean="0"/>
                    </a:p>
                    <a:p>
                      <a:r>
                        <a:rPr kumimoji="1" lang="ja-JP" altLang="en-US" sz="1100" b="1" dirty="0" smtClean="0">
                          <a:solidFill>
                            <a:srgbClr val="FF0000"/>
                          </a:solidFill>
                        </a:rPr>
                        <a:t>②避難者の氏名、年齢、住所、連絡先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718846"/>
                  </a:ext>
                </a:extLst>
              </a:tr>
            </a:tbl>
          </a:graphicData>
        </a:graphic>
      </p:graphicFrame>
      <p:grpSp>
        <p:nvGrpSpPr>
          <p:cNvPr id="24" name="グループ化 23"/>
          <p:cNvGrpSpPr/>
          <p:nvPr/>
        </p:nvGrpSpPr>
        <p:grpSpPr>
          <a:xfrm>
            <a:off x="7506808" y="1307682"/>
            <a:ext cx="5110434" cy="1656000"/>
            <a:chOff x="254418" y="5990583"/>
            <a:chExt cx="4333733" cy="1656000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254418" y="5990583"/>
              <a:ext cx="4333733" cy="1656000"/>
            </a:xfrm>
            <a:prstGeom prst="foldedCorner">
              <a:avLst>
                <a:gd name="adj" fmla="val 6790"/>
              </a:avLst>
            </a:prstGeom>
            <a:solidFill>
              <a:srgbClr val="DEEBF7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平常時から避難経路を確認する</a:t>
              </a:r>
              <a:endParaRPr kumimoji="1" lang="en-US" altLang="ja-JP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避難経路のチェックポイント</a:t>
              </a:r>
              <a:endParaRPr kumimoji="1" lang="en-US" altLang="ja-JP" sz="10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最短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時間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で避難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場所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に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到達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できる。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複数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の迂回路が確保されて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いる。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海岸沿いを通っていない。（地震・津波時）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</a:t>
              </a:r>
              <a:r>
                <a:rPr kumimoji="1" lang="ja-JP" altLang="en-US" sz="1000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道路</a:t>
              </a:r>
              <a:r>
                <a:rPr kumimoji="1" lang="ja-JP" altLang="en-US" sz="1000" dirty="0" smtClean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は十分な広さがある。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崩れやすいブロック塀等が無い。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急傾斜地の崩壊、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建物の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倒壊等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による危険が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少ない。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□ 近くに火気や爆発の危険性がある建物が</a:t>
              </a:r>
              <a:r>
                <a:rPr kumimoji="1" lang="ja-JP" altLang="en-US" sz="1000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無</a:t>
              </a:r>
              <a:r>
                <a:rPr kumimoji="1" lang="ja-JP" altLang="en-US" sz="1000" dirty="0" smtClean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い</a:t>
              </a:r>
              <a:r>
                <a:rPr kumimoji="1" lang="ja-JP" altLang="en-US" sz="1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。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26" name="Picture 6" descr="ãããããªãã®ãå°éã§æºãã¦ããã¤ã©ã¹ã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4582" y="6211980"/>
              <a:ext cx="1340447" cy="1167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90791"/>
              </p:ext>
            </p:extLst>
          </p:nvPr>
        </p:nvGraphicFramePr>
        <p:xfrm>
          <a:off x="7339914" y="7125857"/>
          <a:ext cx="5291803" cy="237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3160">
                  <a:extLst>
                    <a:ext uri="{9D8B030D-6E8A-4147-A177-3AD203B41FA5}">
                      <a16:colId xmlns:a16="http://schemas.microsoft.com/office/drawing/2014/main" val="931470403"/>
                    </a:ext>
                  </a:extLst>
                </a:gridCol>
                <a:gridCol w="3568643">
                  <a:extLst>
                    <a:ext uri="{9D8B030D-6E8A-4147-A177-3AD203B41FA5}">
                      <a16:colId xmlns:a16="http://schemas.microsoft.com/office/drawing/2014/main" val="853011668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strike="noStrike" dirty="0" smtClean="0"/>
                        <a:t>緊急時・災害時の連絡先</a:t>
                      </a:r>
                      <a:endParaRPr kumimoji="1" lang="ja-JP" altLang="en-US" sz="1000" strike="sngStrik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14711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観光危機管理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緊急連絡先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ＴＥＬ：０９８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９２３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７６１２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うるま市観光振興課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519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防災・災害対策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ＴＥＬ：０９８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９７９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６７６０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うるま市危機管理課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328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/>
                        <a:t>うるま市観光物産協会</a:t>
                      </a:r>
                      <a:endParaRPr kumimoji="1" lang="ja-JP" altLang="en-US" sz="1100" b="1" dirty="0"/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ＴＥＬ：０９８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９８９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１１４８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91888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/>
                        <a:t>うるま市商工会</a:t>
                      </a:r>
                      <a:endParaRPr kumimoji="1" lang="ja-JP" altLang="en-US" sz="1100" b="1" dirty="0"/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ＴＥＬ：０９８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９７８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３１６８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本所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6665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/>
                        <a:t>消防・救急</a:t>
                      </a: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１１９番</a:t>
                      </a: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5085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/>
                        <a:t>警察</a:t>
                      </a:r>
                      <a:endParaRPr kumimoji="1" lang="ja-JP" altLang="en-US" sz="1100" b="1" dirty="0"/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１１０番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09218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/>
                        <a:t>海の事故</a:t>
                      </a: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１１８番</a:t>
                      </a: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7617"/>
                  </a:ext>
                </a:extLst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9077869" y="3114639"/>
            <a:ext cx="3553848" cy="1800000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9152700" y="3121771"/>
            <a:ext cx="3341835" cy="39557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外国人観光客の対応について</a:t>
            </a:r>
            <a:endParaRPr kumimoji="1" lang="en-US" altLang="ja-JP" sz="12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855083"/>
              </p:ext>
            </p:extLst>
          </p:nvPr>
        </p:nvGraphicFramePr>
        <p:xfrm>
          <a:off x="9260557" y="4024802"/>
          <a:ext cx="2191618" cy="814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521">
                  <a:extLst>
                    <a:ext uri="{9D8B030D-6E8A-4147-A177-3AD203B41FA5}">
                      <a16:colId xmlns:a16="http://schemas.microsoft.com/office/drawing/2014/main" val="317332056"/>
                    </a:ext>
                  </a:extLst>
                </a:gridCol>
                <a:gridCol w="1458097">
                  <a:extLst>
                    <a:ext uri="{9D8B030D-6E8A-4147-A177-3AD203B41FA5}">
                      <a16:colId xmlns:a16="http://schemas.microsoft.com/office/drawing/2014/main" val="1523427626"/>
                    </a:ext>
                  </a:extLst>
                </a:gridCol>
              </a:tblGrid>
              <a:tr h="22022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/>
                        <a:t>対応時間</a:t>
                      </a:r>
                      <a:endParaRPr kumimoji="1" lang="ja-JP" altLang="en-US" sz="1000" dirty="0"/>
                    </a:p>
                  </a:txBody>
                  <a:tcPr marL="77123" marR="77123" marT="38562" marB="3856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en-US" altLang="ja-JP" sz="1000" dirty="0" smtClean="0"/>
                        <a:t>9</a:t>
                      </a:r>
                      <a:r>
                        <a:rPr kumimoji="1" lang="ja-JP" altLang="en-US" sz="1000" dirty="0" smtClean="0"/>
                        <a:t>時～</a:t>
                      </a:r>
                      <a:r>
                        <a:rPr kumimoji="1" lang="en-US" altLang="ja-JP" sz="1000" dirty="0" smtClean="0"/>
                        <a:t>17</a:t>
                      </a:r>
                      <a:r>
                        <a:rPr kumimoji="1" lang="ja-JP" altLang="en-US" sz="1000" dirty="0" smtClean="0"/>
                        <a:t>時</a:t>
                      </a:r>
                    </a:p>
                  </a:txBody>
                  <a:tcPr marL="77123" marR="77123" marT="38562" marB="3856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13305"/>
                  </a:ext>
                </a:extLst>
              </a:tr>
              <a:tr h="2784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 smtClean="0"/>
                        <a:t>連絡先</a:t>
                      </a:r>
                      <a:endParaRPr kumimoji="1" lang="ja-JP" altLang="en-US" sz="1000" dirty="0"/>
                    </a:p>
                  </a:txBody>
                  <a:tcPr marL="77123" marR="77123" marT="38562" marB="3856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英　語：</a:t>
                      </a:r>
                      <a:r>
                        <a:rPr kumimoji="1" lang="en-US" altLang="ja-JP" sz="1000" dirty="0" smtClean="0"/>
                        <a:t>0570-077201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中国語：</a:t>
                      </a:r>
                      <a:r>
                        <a:rPr kumimoji="1" lang="en-US" altLang="ja-JP" sz="1000" dirty="0" smtClean="0"/>
                        <a:t>0570-077202</a:t>
                      </a:r>
                      <a:br>
                        <a:rPr kumimoji="1" lang="en-US" altLang="ja-JP" sz="1000" dirty="0" smtClean="0"/>
                      </a:br>
                      <a:r>
                        <a:rPr kumimoji="1" lang="ja-JP" altLang="en-US" sz="1000" dirty="0" smtClean="0"/>
                        <a:t>韓国語：</a:t>
                      </a:r>
                      <a:r>
                        <a:rPr kumimoji="1" lang="en-US" altLang="ja-JP" sz="1000" dirty="0" smtClean="0"/>
                        <a:t>0570-077203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タイ語：</a:t>
                      </a:r>
                      <a:r>
                        <a:rPr kumimoji="1" lang="en-US" altLang="ja-JP" sz="1000" dirty="0" smtClean="0"/>
                        <a:t>0570-077207</a:t>
                      </a:r>
                    </a:p>
                  </a:txBody>
                  <a:tcPr marL="77123" marR="77123" marT="38562" marB="3856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41824"/>
                  </a:ext>
                </a:extLst>
              </a:tr>
            </a:tbl>
          </a:graphicData>
        </a:graphic>
      </p:graphicFrame>
      <p:pic>
        <p:nvPicPr>
          <p:cNvPr id="33" name="Picture 2" descr="å¤å½äººè¦³åå®¢ã®ã¤ã©ã¹ã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304" y="4003273"/>
            <a:ext cx="891215" cy="87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正方形/長方形 33"/>
          <p:cNvSpPr/>
          <p:nvPr/>
        </p:nvSpPr>
        <p:spPr>
          <a:xfrm>
            <a:off x="9152700" y="3294765"/>
            <a:ext cx="3416666" cy="8394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外国人観光客への通訳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が必要な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場合、沖縄県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の提供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</a:t>
            </a:r>
            <a:r>
              <a:rPr kumimoji="1" lang="ja-JP" alt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お</a:t>
            </a:r>
            <a:r>
              <a:rPr kumimoji="1" lang="ja-JP" altLang="en-US" sz="1000" dirty="0" err="1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きなわ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多言語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コンタクトセンターが利用できます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無料通話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7288" y="7240756"/>
            <a:ext cx="7033066" cy="1288405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/>
              <a:t>旅行で沖縄県を訪れている観光客は、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大規模な災害が起こった時に「帰宅困難者」となります。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うるま市や沖縄県が「帰宅困難者」となった観光客を帰すためには、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まず「どこに」「どれくらい」観光客が避難しているのか、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そして「どのような」観光客を帰宅支援するのかという情報が必要で</a:t>
            </a:r>
            <a:r>
              <a:rPr kumimoji="1" lang="ja-JP" altLang="en-US" sz="1100" dirty="0"/>
              <a:t>す</a:t>
            </a:r>
            <a:r>
              <a:rPr kumimoji="1" lang="ja-JP" altLang="en-US" sz="1100" dirty="0" smtClean="0"/>
              <a:t>。</a:t>
            </a:r>
            <a:endParaRPr kumimoji="1" lang="ja-JP" altLang="en-US" sz="1100" dirty="0"/>
          </a:p>
        </p:txBody>
      </p:sp>
      <p:pic>
        <p:nvPicPr>
          <p:cNvPr id="97" name="Picture 4" descr="é¿é£ããäººã¨é¿é£èªå°ããäººã®ã¤ã©ã¹ãï¼ãã«ã¡ããï¼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810" y="8267311"/>
            <a:ext cx="1598152" cy="124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 rot="16200000">
            <a:off x="10517617" y="5361898"/>
            <a:ext cx="612000" cy="2664000"/>
          </a:xfrm>
          <a:prstGeom prst="leftArrow">
            <a:avLst>
              <a:gd name="adj1" fmla="val 61030"/>
              <a:gd name="adj2" fmla="val 55200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避難した際の観光客等の安否報告</a:t>
            </a:r>
            <a:endParaRPr kumimoji="1" lang="ja-JP" altLang="en-US" sz="1200" b="1" dirty="0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616976"/>
              </p:ext>
            </p:extLst>
          </p:nvPr>
        </p:nvGraphicFramePr>
        <p:xfrm>
          <a:off x="244978" y="3114639"/>
          <a:ext cx="8694327" cy="3874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0692">
                  <a:extLst>
                    <a:ext uri="{9D8B030D-6E8A-4147-A177-3AD203B41FA5}">
                      <a16:colId xmlns:a16="http://schemas.microsoft.com/office/drawing/2014/main" val="1617586923"/>
                    </a:ext>
                  </a:extLst>
                </a:gridCol>
                <a:gridCol w="1430692">
                  <a:extLst>
                    <a:ext uri="{9D8B030D-6E8A-4147-A177-3AD203B41FA5}">
                      <a16:colId xmlns:a16="http://schemas.microsoft.com/office/drawing/2014/main" val="4285643995"/>
                    </a:ext>
                  </a:extLst>
                </a:gridCol>
                <a:gridCol w="1430692">
                  <a:extLst>
                    <a:ext uri="{9D8B030D-6E8A-4147-A177-3AD203B41FA5}">
                      <a16:colId xmlns:a16="http://schemas.microsoft.com/office/drawing/2014/main" val="395857209"/>
                    </a:ext>
                  </a:extLst>
                </a:gridCol>
                <a:gridCol w="4402251">
                  <a:extLst>
                    <a:ext uri="{9D8B030D-6E8A-4147-A177-3AD203B41FA5}">
                      <a16:colId xmlns:a16="http://schemas.microsoft.com/office/drawing/2014/main" val="202053191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地震・津波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台風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土砂災害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対応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457053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u="none" dirty="0" smtClean="0">
                          <a:solidFill>
                            <a:srgbClr val="FF0000"/>
                          </a:solidFill>
                        </a:rPr>
                        <a:t>地震発生</a:t>
                      </a:r>
                      <a:endParaRPr kumimoji="1" lang="en-US" altLang="ja-JP" sz="1800" b="1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u="none" dirty="0" smtClean="0">
                          <a:solidFill>
                            <a:srgbClr val="FF0000"/>
                          </a:solidFill>
                        </a:rPr>
                        <a:t>台風発生</a:t>
                      </a:r>
                      <a:endParaRPr kumimoji="1" lang="en-US" altLang="ja-JP" sz="1800" b="1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u="none" baseline="0" dirty="0" smtClean="0">
                          <a:solidFill>
                            <a:srgbClr val="FF0000"/>
                          </a:solidFill>
                        </a:rPr>
                        <a:t>土砂災害</a:t>
                      </a:r>
                      <a:endParaRPr kumimoji="1" lang="en-US" altLang="ja-JP" sz="1800" b="1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800" b="1" u="none" baseline="0" dirty="0" smtClean="0">
                          <a:solidFill>
                            <a:srgbClr val="FF0000"/>
                          </a:solidFill>
                        </a:rPr>
                        <a:t>発生</a:t>
                      </a:r>
                      <a:endParaRPr kumimoji="1" lang="en-US" altLang="ja-JP" sz="1800" b="1" u="none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06048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安全確保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①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情報収集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（台風通過前）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安全確保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①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3222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情報収集・伝達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情報収集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（台風通過中）</a:t>
                      </a:r>
                      <a:endParaRPr kumimoji="1" lang="en-US" altLang="ja-JP" sz="12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情報収集・伝達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5032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避難誘導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③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営業継続判断</a:t>
                      </a:r>
                    </a:p>
                    <a:p>
                      <a:pPr algn="ctr"/>
                      <a:r>
                        <a:rPr kumimoji="1" lang="ja-JP" altLang="en-US" sz="1200" b="1" dirty="0" smtClean="0"/>
                        <a:t>・広報活動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避難誘導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③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54076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安否確認・伝達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④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施設被害状況確認</a:t>
                      </a:r>
                      <a:endParaRPr kumimoji="1" lang="ja-JP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安否確認・伝達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0" dirty="0" smtClean="0"/>
                        <a:t>④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11303"/>
                  </a:ext>
                </a:extLst>
              </a:tr>
            </a:tbl>
          </a:graphicData>
        </a:graphic>
      </p:graphicFrame>
      <p:sp>
        <p:nvSpPr>
          <p:cNvPr id="38" name="テキスト ボックス 37"/>
          <p:cNvSpPr txBox="1"/>
          <p:nvPr/>
        </p:nvSpPr>
        <p:spPr>
          <a:xfrm>
            <a:off x="4706191" y="3650374"/>
            <a:ext cx="4092091" cy="30931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lIns="36000" r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①まずは自分と観光客の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安全確保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（・机の下に潜る ・近くにある物で頭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を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守る ・窓ガラス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から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離れる ・古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明朝E" panose="02020900000000000000" pitchFamily="18" charset="-128"/>
              <a:ea typeface="HGP明朝E" panose="020209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prstClr val="black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い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建物の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1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階に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いる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場合は外の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安全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なところ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に逃げる等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100" b="1" dirty="0" smtClean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noProof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②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テレビ、ラジオ、インターネット、防災行政無線等で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情報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収集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。可能な方法で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情報伝達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伝達（例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）「沖縄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本島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地方で大津波警報が発表されました。これから安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明朝E" panose="02020900000000000000" pitchFamily="18" charset="-128"/>
              <a:ea typeface="HGP明朝E" panose="020209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　全な場所へ避難します！」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dirty="0" smtClean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noProof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③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避難誘導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はわかりやすく、はっきり伝える。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伝達（例）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「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津波が来る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！逃げて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！」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明朝E" panose="02020900000000000000" pitchFamily="18" charset="-128"/>
              <a:ea typeface="HGP明朝E" panose="020209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負傷者が出た場合、一人で何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とかしようとせず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、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周りに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いる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観光客へ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明朝E" panose="02020900000000000000" pitchFamily="18" charset="-128"/>
              <a:ea typeface="HGP明朝E" panose="020209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　声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をかけて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  <a:cs typeface="+mn-cs"/>
              </a:rPr>
              <a:t>手伝ってもらう。</a:t>
            </a:r>
            <a:endParaRPr kumimoji="1" lang="en-US" altLang="ja-JP" sz="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dirty="0" smtClean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noProof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④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避難場所にて観光客や従業員の</a:t>
            </a:r>
            <a:r>
              <a:rPr kumimoji="1" lang="ja-JP" altLang="en-US" sz="1100" b="1" dirty="0" smtClean="0">
                <a:solidFill>
                  <a:srgbClr val="00B0F0"/>
                </a:solidFill>
                <a:latin typeface="Calibri" panose="020F0502020204030204"/>
                <a:ea typeface="游ゴシック" panose="020B0400000000000000" pitchFamily="50" charset="-128"/>
              </a:rPr>
              <a:t>安否確認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。その後、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うるま市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観光振興課に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Calibri" panose="020F0502020204030204"/>
                <a:ea typeface="游ゴシック" panose="020B0400000000000000" pitchFamily="50" charset="-128"/>
              </a:rPr>
              <a:t>安否</a:t>
            </a:r>
            <a:r>
              <a:rPr kumimoji="1" lang="ja-JP" altLang="en-US" sz="1100" b="1" dirty="0">
                <a:solidFill>
                  <a:srgbClr val="FF0000"/>
                </a:solidFill>
                <a:latin typeface="Calibri" panose="020F0502020204030204"/>
                <a:ea typeface="游ゴシック" panose="020B0400000000000000" pitchFamily="50" charset="-128"/>
              </a:rPr>
              <a:t>情報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を</a:t>
            </a:r>
            <a:r>
              <a:rPr kumimoji="1" lang="ja-JP" altLang="en-US" sz="1100" b="1" dirty="0" smtClean="0">
                <a:solidFill>
                  <a:srgbClr val="00B0F0"/>
                </a:solidFill>
                <a:latin typeface="Calibri" panose="020F0502020204030204"/>
                <a:ea typeface="游ゴシック" panose="020B0400000000000000" pitchFamily="50" charset="-128"/>
              </a:rPr>
              <a:t>伝達</a:t>
            </a:r>
            <a:r>
              <a:rPr kumimoji="1" lang="ja-JP" altLang="en-US" sz="1100" b="1" dirty="0" smtClean="0">
                <a:latin typeface="Calibri" panose="020F0502020204030204"/>
                <a:ea typeface="游ゴシック" panose="020B0400000000000000" pitchFamily="50" charset="-128"/>
              </a:rPr>
              <a:t>する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。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9" name="カギ線コネクタ 38"/>
          <p:cNvCxnSpPr/>
          <p:nvPr/>
        </p:nvCxnSpPr>
        <p:spPr>
          <a:xfrm flipV="1">
            <a:off x="2955196" y="3684959"/>
            <a:ext cx="324000" cy="1512000"/>
          </a:xfrm>
          <a:prstGeom prst="bentConnector3">
            <a:avLst>
              <a:gd name="adj1" fmla="val 50000"/>
            </a:avLst>
          </a:prstGeom>
          <a:ln w="190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グループ化 39"/>
          <p:cNvGrpSpPr/>
          <p:nvPr/>
        </p:nvGrpSpPr>
        <p:grpSpPr>
          <a:xfrm>
            <a:off x="32960" y="3594189"/>
            <a:ext cx="407775" cy="3492000"/>
            <a:chOff x="74856" y="4329580"/>
            <a:chExt cx="407775" cy="3914146"/>
          </a:xfrm>
        </p:grpSpPr>
        <p:sp>
          <p:nvSpPr>
            <p:cNvPr id="41" name="下矢印 40"/>
            <p:cNvSpPr/>
            <p:nvPr/>
          </p:nvSpPr>
          <p:spPr>
            <a:xfrm>
              <a:off x="117388" y="4460784"/>
              <a:ext cx="288000" cy="3782942"/>
            </a:xfrm>
            <a:prstGeom prst="downArrow">
              <a:avLst/>
            </a:prstGeom>
            <a:gradFill flip="none" rotWithShape="1">
              <a:gsLst>
                <a:gs pos="0">
                  <a:schemeClr val="accent2"/>
                </a:gs>
                <a:gs pos="67000">
                  <a:srgbClr val="FCFEB0"/>
                </a:gs>
                <a:gs pos="100000">
                  <a:srgbClr val="FDFEE2"/>
                </a:gs>
              </a:gsLst>
              <a:lin ang="5400000" scaled="1"/>
              <a:tileRect/>
            </a:gradFill>
            <a:ln>
              <a:solidFill>
                <a:schemeClr val="accent4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2" name="爆発 1 41"/>
            <p:cNvSpPr/>
            <p:nvPr/>
          </p:nvSpPr>
          <p:spPr>
            <a:xfrm>
              <a:off x="74856" y="4329580"/>
              <a:ext cx="407775" cy="519537"/>
            </a:xfrm>
            <a:prstGeom prst="irregularSeal1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08862"/>
              </p:ext>
            </p:extLst>
          </p:nvPr>
        </p:nvGraphicFramePr>
        <p:xfrm>
          <a:off x="157288" y="1295326"/>
          <a:ext cx="7242786" cy="16869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21393">
                  <a:extLst>
                    <a:ext uri="{9D8B030D-6E8A-4147-A177-3AD203B41FA5}">
                      <a16:colId xmlns:a16="http://schemas.microsoft.com/office/drawing/2014/main" val="1635084065"/>
                    </a:ext>
                  </a:extLst>
                </a:gridCol>
                <a:gridCol w="3621393">
                  <a:extLst>
                    <a:ext uri="{9D8B030D-6E8A-4147-A177-3AD203B41FA5}">
                      <a16:colId xmlns:a16="http://schemas.microsoft.com/office/drawing/2014/main" val="3090675183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事業所の災害リスクを確認しておきましょう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⇒「うるま市防災減災マップ」「沖縄県地図情報システム」で確認できます</a:t>
                      </a:r>
                      <a:endParaRPr kumimoji="1" lang="ja-JP" altLang="en-US" sz="1200" dirty="0"/>
                    </a:p>
                  </a:txBody>
                  <a:tcPr marL="69164" marR="69164" marT="34582" marB="34582"/>
                </a:tc>
                <a:tc hMerge="1"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69164" marR="69164" marT="34582" marB="34582"/>
                </a:tc>
                <a:extLst>
                  <a:ext uri="{0D108BD9-81ED-4DB2-BD59-A6C34878D82A}">
                    <a16:rowId xmlns:a16="http://schemas.microsoft.com/office/drawing/2014/main" val="2131409156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津波災害警戒区域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区域内　・　区域外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extLst>
                  <a:ext uri="{0D108BD9-81ED-4DB2-BD59-A6C34878D82A}">
                    <a16:rowId xmlns:a16="http://schemas.microsoft.com/office/drawing/2014/main" val="1946906659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土砂災害警戒区域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区域内　・　区域外</a:t>
                      </a:r>
                    </a:p>
                  </a:txBody>
                  <a:tcPr marL="69164" marR="69164" marT="34582" marB="34582"/>
                </a:tc>
                <a:extLst>
                  <a:ext uri="{0D108BD9-81ED-4DB2-BD59-A6C34878D82A}">
                    <a16:rowId xmlns:a16="http://schemas.microsoft.com/office/drawing/2014/main" val="2578354453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天願川浸水想定区域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区域内　・　区域外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extLst>
                  <a:ext uri="{0D108BD9-81ED-4DB2-BD59-A6C34878D82A}">
                    <a16:rowId xmlns:a16="http://schemas.microsoft.com/office/drawing/2014/main" val="2504846508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建物全壊率</a:t>
                      </a:r>
                      <a:endParaRPr kumimoji="1" lang="ja-JP" altLang="en-US" sz="1600" b="1" dirty="0"/>
                    </a:p>
                  </a:txBody>
                  <a:tcPr marL="69164" marR="69164" marT="34582" marB="34582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（　　　　）％　未満・以上</a:t>
                      </a:r>
                    </a:p>
                  </a:txBody>
                  <a:tcPr marL="69164" marR="69164" marT="34582" marB="34582"/>
                </a:tc>
                <a:extLst>
                  <a:ext uri="{0D108BD9-81ED-4DB2-BD59-A6C34878D82A}">
                    <a16:rowId xmlns:a16="http://schemas.microsoft.com/office/drawing/2014/main" val="848592257"/>
                  </a:ext>
                </a:extLst>
              </a:tr>
            </a:tbl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-2" y="9236231"/>
            <a:ext cx="12801602" cy="369332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1" noProof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ea typeface="游ゴシック" panose="020B0400000000000000" pitchFamily="50" charset="-128"/>
              </a:rPr>
              <a:t>【</a:t>
            </a:r>
            <a:r>
              <a:rPr kumimoji="1" lang="ja-JP" altLang="en-US" b="1" noProof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ea typeface="游ゴシック" panose="020B0400000000000000" pitchFamily="50" charset="-128"/>
              </a:rPr>
              <a:t>令和４年３月作成</a:t>
            </a:r>
            <a:r>
              <a:rPr kumimoji="1" lang="en-US" altLang="ja-JP" b="1" noProof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ea typeface="游ゴシック" panose="020B0400000000000000" pitchFamily="50" charset="-128"/>
              </a:rPr>
              <a:t>】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0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1335</TotalTime>
  <Words>832</Words>
  <Application>Microsoft Office PowerPoint</Application>
  <PresentationFormat>A3 297x420 mm</PresentationFormat>
  <Paragraphs>115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日本アジアグループ株式会社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標準A</dc:creator>
  <cp:lastModifiedBy>横田　竜</cp:lastModifiedBy>
  <cp:revision>204</cp:revision>
  <cp:lastPrinted>2022-01-17T00:53:18Z</cp:lastPrinted>
  <dcterms:created xsi:type="dcterms:W3CDTF">2021-11-08T06:41:59Z</dcterms:created>
  <dcterms:modified xsi:type="dcterms:W3CDTF">2022-06-03T06:23:05Z</dcterms:modified>
</cp:coreProperties>
</file>