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8CB"/>
    <a:srgbClr val="FF9999"/>
    <a:srgbClr val="F8D7CD"/>
    <a:srgbClr val="FCECE8"/>
    <a:srgbClr val="DEEBF7"/>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4" d="100"/>
          <a:sy n="94" d="100"/>
        </p:scale>
        <p:origin x="2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88423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98686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66213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465684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40543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378459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92531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737829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822006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63547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97690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3095749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 y="15930"/>
            <a:ext cx="12801602" cy="369332"/>
          </a:xfrm>
          <a:prstGeom prst="rect">
            <a:avLst/>
          </a:prstGeom>
          <a:noFill/>
        </p:spPr>
        <p:txBody>
          <a:bodyPr wrap="square" l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solidFill>
                  <a:prstClr val="black"/>
                </a:solidFill>
                <a:latin typeface="Calibri" panose="020F0502020204030204"/>
                <a:ea typeface="游ゴシック" panose="020B0400000000000000" pitchFamily="50" charset="-128"/>
              </a:rPr>
              <a:t>うるま</a:t>
            </a:r>
            <a:r>
              <a:rPr kumimoji="1" lang="ja-JP" altLang="en-US" b="1" dirty="0">
                <a:solidFill>
                  <a:prstClr val="black"/>
                </a:solidFill>
                <a:latin typeface="Calibri" panose="020F0502020204030204"/>
                <a:ea typeface="游ゴシック" panose="020B0400000000000000" pitchFamily="50" charset="-128"/>
              </a:rPr>
              <a:t>市</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観光危機管理　</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簡易対応</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マニュアル雛形案</a:t>
            </a:r>
            <a:r>
              <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飲食</a:t>
            </a: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業者</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用</a:t>
            </a:r>
            <a:r>
              <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5" name="表 4"/>
          <p:cNvGraphicFramePr>
            <a:graphicFrameLocks noGrp="1"/>
          </p:cNvGraphicFramePr>
          <p:nvPr>
            <p:extLst>
              <p:ext uri="{D42A27DB-BD31-4B8C-83A1-F6EECF244321}">
                <p14:modId xmlns:p14="http://schemas.microsoft.com/office/powerpoint/2010/main" val="3284302799"/>
              </p:ext>
            </p:extLst>
          </p:nvPr>
        </p:nvGraphicFramePr>
        <p:xfrm>
          <a:off x="280940" y="3143194"/>
          <a:ext cx="8640000" cy="3744000"/>
        </p:xfrm>
        <a:graphic>
          <a:graphicData uri="http://schemas.openxmlformats.org/drawingml/2006/table">
            <a:tbl>
              <a:tblPr firstRow="1" bandRow="1">
                <a:tableStyleId>{00A15C55-8517-42AA-B614-E9B94910E393}</a:tableStyleId>
              </a:tblPr>
              <a:tblGrid>
                <a:gridCol w="1440000">
                  <a:extLst>
                    <a:ext uri="{9D8B030D-6E8A-4147-A177-3AD203B41FA5}">
                      <a16:colId xmlns:a16="http://schemas.microsoft.com/office/drawing/2014/main" val="1617586923"/>
                    </a:ext>
                  </a:extLst>
                </a:gridCol>
                <a:gridCol w="1440000">
                  <a:extLst>
                    <a:ext uri="{9D8B030D-6E8A-4147-A177-3AD203B41FA5}">
                      <a16:colId xmlns:a16="http://schemas.microsoft.com/office/drawing/2014/main" val="4285643995"/>
                    </a:ext>
                  </a:extLst>
                </a:gridCol>
                <a:gridCol w="1440000">
                  <a:extLst>
                    <a:ext uri="{9D8B030D-6E8A-4147-A177-3AD203B41FA5}">
                      <a16:colId xmlns:a16="http://schemas.microsoft.com/office/drawing/2014/main" val="395857209"/>
                    </a:ext>
                  </a:extLst>
                </a:gridCol>
                <a:gridCol w="4320000">
                  <a:extLst>
                    <a:ext uri="{9D8B030D-6E8A-4147-A177-3AD203B41FA5}">
                      <a16:colId xmlns:a16="http://schemas.microsoft.com/office/drawing/2014/main" val="2020531917"/>
                    </a:ext>
                  </a:extLst>
                </a:gridCol>
              </a:tblGrid>
              <a:tr h="324000">
                <a:tc>
                  <a:txBody>
                    <a:bodyPr/>
                    <a:lstStyle/>
                    <a:p>
                      <a:pPr algn="ctr"/>
                      <a:r>
                        <a:rPr kumimoji="1" lang="ja-JP" altLang="en-US" sz="1200" dirty="0" smtClean="0"/>
                        <a:t>地震・津波</a:t>
                      </a:r>
                      <a:endParaRPr kumimoji="1" lang="en-US" altLang="ja-JP" sz="1200" dirty="0" smtClean="0"/>
                    </a:p>
                  </a:txBody>
                  <a:tcPr anchor="ctr"/>
                </a:tc>
                <a:tc>
                  <a:txBody>
                    <a:bodyPr/>
                    <a:lstStyle/>
                    <a:p>
                      <a:pPr algn="ctr"/>
                      <a:r>
                        <a:rPr kumimoji="1" lang="ja-JP" altLang="en-US" sz="1200" dirty="0" smtClean="0"/>
                        <a:t>台風</a:t>
                      </a:r>
                      <a:endParaRPr kumimoji="1" lang="ja-JP" altLang="en-US" sz="1200" dirty="0"/>
                    </a:p>
                  </a:txBody>
                  <a:tcPr anchor="ctr"/>
                </a:tc>
                <a:tc>
                  <a:txBody>
                    <a:bodyPr/>
                    <a:lstStyle/>
                    <a:p>
                      <a:pPr algn="ctr"/>
                      <a:r>
                        <a:rPr kumimoji="1" lang="ja-JP" altLang="en-US" sz="1200" dirty="0" smtClean="0"/>
                        <a:t>土砂災害</a:t>
                      </a:r>
                      <a:endParaRPr kumimoji="1" lang="ja-JP" altLang="en-US" sz="1200" dirty="0"/>
                    </a:p>
                  </a:txBody>
                  <a:tcPr anchor="ctr"/>
                </a:tc>
                <a:tc>
                  <a:txBody>
                    <a:bodyPr/>
                    <a:lstStyle/>
                    <a:p>
                      <a:pPr algn="ctr"/>
                      <a:r>
                        <a:rPr kumimoji="1" lang="ja-JP" altLang="en-US" sz="1200" dirty="0" smtClean="0"/>
                        <a:t>対応</a:t>
                      </a:r>
                      <a:endParaRPr kumimoji="1" lang="ja-JP" altLang="en-US" sz="1200" dirty="0"/>
                    </a:p>
                  </a:txBody>
                  <a:tcPr anchor="ctr"/>
                </a:tc>
                <a:extLst>
                  <a:ext uri="{0D108BD9-81ED-4DB2-BD59-A6C34878D82A}">
                    <a16:rowId xmlns:a16="http://schemas.microsoft.com/office/drawing/2014/main" val="1894570539"/>
                  </a:ext>
                </a:extLst>
              </a:tr>
              <a:tr h="684000">
                <a:tc>
                  <a:txBody>
                    <a:bodyPr/>
                    <a:lstStyle/>
                    <a:p>
                      <a:pPr algn="ctr"/>
                      <a:r>
                        <a:rPr kumimoji="1" lang="ja-JP" altLang="en-US" sz="1800" b="1" u="none" dirty="0" smtClean="0">
                          <a:solidFill>
                            <a:srgbClr val="FF0000"/>
                          </a:solidFill>
                        </a:rPr>
                        <a:t>地震発生</a:t>
                      </a:r>
                      <a:endParaRPr kumimoji="1" lang="en-US" altLang="ja-JP" sz="1800" b="1" u="none" dirty="0" smtClean="0">
                        <a:solidFill>
                          <a:srgbClr val="FF0000"/>
                        </a:solidFill>
                      </a:endParaRPr>
                    </a:p>
                  </a:txBody>
                  <a:tcPr anchor="ctr"/>
                </a:tc>
                <a:tc>
                  <a:txBody>
                    <a:bodyPr/>
                    <a:lstStyle/>
                    <a:p>
                      <a:pPr algn="ctr"/>
                      <a:r>
                        <a:rPr kumimoji="1" lang="ja-JP" altLang="en-US" sz="1800" b="1" u="none" dirty="0" smtClean="0">
                          <a:solidFill>
                            <a:srgbClr val="FF0000"/>
                          </a:solidFill>
                        </a:rPr>
                        <a:t>台風発生</a:t>
                      </a:r>
                      <a:endParaRPr kumimoji="1" lang="en-US" altLang="ja-JP" sz="1800" b="1" u="none" dirty="0" smtClean="0">
                        <a:solidFill>
                          <a:srgbClr val="FF0000"/>
                        </a:solidFill>
                      </a:endParaRPr>
                    </a:p>
                  </a:txBody>
                  <a:tcPr anchor="ctr"/>
                </a:tc>
                <a:tc>
                  <a:txBody>
                    <a:bodyPr/>
                    <a:lstStyle/>
                    <a:p>
                      <a:pPr algn="ctr"/>
                      <a:r>
                        <a:rPr kumimoji="1" lang="ja-JP" altLang="en-US" sz="1800" b="1" u="none" baseline="0" dirty="0" smtClean="0">
                          <a:solidFill>
                            <a:srgbClr val="FF0000"/>
                          </a:solidFill>
                        </a:rPr>
                        <a:t>土砂災害</a:t>
                      </a:r>
                      <a:endParaRPr kumimoji="1" lang="en-US" altLang="ja-JP" sz="1800" b="1" u="none" baseline="0" dirty="0" smtClean="0">
                        <a:solidFill>
                          <a:srgbClr val="FF0000"/>
                        </a:solidFill>
                      </a:endParaRPr>
                    </a:p>
                    <a:p>
                      <a:pPr algn="ctr"/>
                      <a:r>
                        <a:rPr kumimoji="1" lang="ja-JP" altLang="en-US" sz="1800" b="1" u="none" baseline="0" dirty="0" smtClean="0">
                          <a:solidFill>
                            <a:srgbClr val="FF0000"/>
                          </a:solidFill>
                        </a:rPr>
                        <a:t>発生</a:t>
                      </a:r>
                      <a:endParaRPr kumimoji="1" lang="en-US" altLang="ja-JP" sz="1800" b="1" u="none" baseline="0" dirty="0" smtClean="0">
                        <a:solidFill>
                          <a:srgbClr val="FF0000"/>
                        </a:solidFill>
                      </a:endParaRPr>
                    </a:p>
                  </a:txBody>
                  <a:tcPr anchor="ctr"/>
                </a:tc>
                <a:tc rowSpan="5">
                  <a:txBody>
                    <a:bodyPr/>
                    <a:lstStyle/>
                    <a:p>
                      <a:endParaRPr kumimoji="1" lang="ja-JP" altLang="en-US" sz="1200" dirty="0"/>
                    </a:p>
                  </a:txBody>
                  <a:tcPr/>
                </a:tc>
                <a:extLst>
                  <a:ext uri="{0D108BD9-81ED-4DB2-BD59-A6C34878D82A}">
                    <a16:rowId xmlns:a16="http://schemas.microsoft.com/office/drawing/2014/main" val="3581060484"/>
                  </a:ext>
                </a:extLst>
              </a:tr>
              <a:tr h="684000">
                <a:tc>
                  <a:txBody>
                    <a:bodyPr/>
                    <a:lstStyle/>
                    <a:p>
                      <a:pPr algn="ctr"/>
                      <a:r>
                        <a:rPr kumimoji="1" lang="ja-JP" altLang="en-US" sz="1200" b="1" dirty="0" smtClean="0"/>
                        <a:t>安全確保</a:t>
                      </a:r>
                      <a:endParaRPr kumimoji="1" lang="en-US" altLang="ja-JP" sz="1200" b="1" dirty="0" smtClean="0"/>
                    </a:p>
                    <a:p>
                      <a:pPr algn="ctr"/>
                      <a:r>
                        <a:rPr kumimoji="1" lang="ja-JP" altLang="en-US" sz="1200" b="0" dirty="0" smtClean="0"/>
                        <a:t>①</a:t>
                      </a:r>
                      <a:endParaRPr kumimoji="1" lang="ja-JP" altLang="en-US" sz="1200" b="0" dirty="0"/>
                    </a:p>
                  </a:txBody>
                  <a:tcPr anchor="ctr"/>
                </a:tc>
                <a:tc>
                  <a:txBody>
                    <a:bodyPr/>
                    <a:lstStyle/>
                    <a:p>
                      <a:pPr algn="ctr"/>
                      <a:r>
                        <a:rPr kumimoji="1" lang="ja-JP" altLang="en-US" sz="1200" b="1" dirty="0" smtClean="0"/>
                        <a:t>情報収集</a:t>
                      </a:r>
                      <a:endParaRPr kumimoji="1" lang="en-US" altLang="ja-JP" sz="1200" b="1" dirty="0" smtClean="0"/>
                    </a:p>
                    <a:p>
                      <a:pPr algn="ctr"/>
                      <a:r>
                        <a:rPr kumimoji="1" lang="ja-JP" altLang="en-US" sz="1000" b="1" dirty="0" smtClean="0"/>
                        <a:t>（台風通過前）</a:t>
                      </a:r>
                      <a:endParaRPr kumimoji="1" lang="en-US" altLang="ja-JP" sz="1000" b="1" dirty="0" smtClean="0"/>
                    </a:p>
                  </a:txBody>
                  <a:tcPr anchor="ctr"/>
                </a:tc>
                <a:tc>
                  <a:txBody>
                    <a:bodyPr/>
                    <a:lstStyle/>
                    <a:p>
                      <a:pPr algn="ctr"/>
                      <a:r>
                        <a:rPr kumimoji="1" lang="ja-JP" altLang="en-US" sz="1200" b="1" dirty="0" smtClean="0"/>
                        <a:t>安全確保</a:t>
                      </a:r>
                      <a:endParaRPr kumimoji="1" lang="en-US" altLang="ja-JP" sz="1200" b="1" dirty="0" smtClean="0"/>
                    </a:p>
                    <a:p>
                      <a:pPr algn="ctr"/>
                      <a:r>
                        <a:rPr kumimoji="1" lang="ja-JP" altLang="en-US" sz="1200" b="0" dirty="0" smtClean="0"/>
                        <a:t>①</a:t>
                      </a:r>
                    </a:p>
                  </a:txBody>
                  <a:tcPr anchor="ctr"/>
                </a:tc>
                <a:tc vMerge="1">
                  <a:txBody>
                    <a:bodyPr/>
                    <a:lstStyle/>
                    <a:p>
                      <a:endParaRPr kumimoji="1" lang="ja-JP" altLang="en-US" dirty="0"/>
                    </a:p>
                  </a:txBody>
                  <a:tcPr/>
                </a:tc>
                <a:extLst>
                  <a:ext uri="{0D108BD9-81ED-4DB2-BD59-A6C34878D82A}">
                    <a16:rowId xmlns:a16="http://schemas.microsoft.com/office/drawing/2014/main" val="4065322285"/>
                  </a:ext>
                </a:extLst>
              </a:tr>
              <a:tr h="684000">
                <a:tc>
                  <a:txBody>
                    <a:bodyPr/>
                    <a:lstStyle/>
                    <a:p>
                      <a:pPr algn="ctr"/>
                      <a:r>
                        <a:rPr kumimoji="1" lang="ja-JP" altLang="en-US" sz="1200" b="1" dirty="0" smtClean="0"/>
                        <a:t>情報収集・伝達</a:t>
                      </a:r>
                      <a:endParaRPr kumimoji="1" lang="en-US" altLang="ja-JP" sz="1200" b="1" dirty="0" smtClean="0"/>
                    </a:p>
                    <a:p>
                      <a:pPr algn="ctr"/>
                      <a:r>
                        <a:rPr kumimoji="1" lang="ja-JP" altLang="en-US" sz="1200" b="0" dirty="0" smtClean="0">
                          <a:solidFill>
                            <a:schemeClr val="tx1"/>
                          </a:solidFill>
                        </a:rPr>
                        <a:t>②</a:t>
                      </a:r>
                      <a:endParaRPr kumimoji="1" lang="ja-JP" altLang="en-US" sz="1200" b="0" dirty="0">
                        <a:solidFill>
                          <a:schemeClr val="tx1"/>
                        </a:solidFill>
                      </a:endParaRPr>
                    </a:p>
                  </a:txBody>
                  <a:tcPr anchor="ctr"/>
                </a:tc>
                <a:tc>
                  <a:txBody>
                    <a:bodyPr/>
                    <a:lstStyle/>
                    <a:p>
                      <a:pPr algn="ctr"/>
                      <a:r>
                        <a:rPr kumimoji="1" lang="ja-JP" altLang="en-US" sz="1200" b="1" dirty="0" smtClean="0"/>
                        <a:t>情報収集</a:t>
                      </a:r>
                      <a:endParaRPr kumimoji="1" lang="en-US" altLang="ja-JP" sz="1200" b="1" dirty="0" smtClean="0"/>
                    </a:p>
                    <a:p>
                      <a:pPr algn="ctr"/>
                      <a:r>
                        <a:rPr kumimoji="1" lang="ja-JP" altLang="en-US" sz="1000" b="1" dirty="0" smtClean="0"/>
                        <a:t>（台風通過中）</a:t>
                      </a:r>
                      <a:endParaRPr kumimoji="1" lang="en-US" altLang="ja-JP" sz="1000" b="1" dirty="0" smtClean="0"/>
                    </a:p>
                  </a:txBody>
                  <a:tcPr anchor="ctr"/>
                </a:tc>
                <a:tc>
                  <a:txBody>
                    <a:bodyPr/>
                    <a:lstStyle/>
                    <a:p>
                      <a:pPr algn="ctr"/>
                      <a:r>
                        <a:rPr kumimoji="1" lang="ja-JP" altLang="en-US" sz="1200" b="1" dirty="0" smtClean="0"/>
                        <a:t>情報収集・伝達</a:t>
                      </a:r>
                      <a:endParaRPr kumimoji="1" lang="en-US" altLang="ja-JP" sz="1200" b="1" dirty="0" smtClean="0"/>
                    </a:p>
                    <a:p>
                      <a:pPr algn="ctr"/>
                      <a:r>
                        <a:rPr kumimoji="1" lang="ja-JP" altLang="en-US" sz="1200" b="0" dirty="0" smtClean="0">
                          <a:solidFill>
                            <a:schemeClr val="tx1"/>
                          </a:solidFill>
                        </a:rPr>
                        <a:t>②</a:t>
                      </a:r>
                    </a:p>
                  </a:txBody>
                  <a:tcPr anchor="ctr"/>
                </a:tc>
                <a:tc vMerge="1">
                  <a:txBody>
                    <a:bodyPr/>
                    <a:lstStyle/>
                    <a:p>
                      <a:endParaRPr kumimoji="1" lang="ja-JP" altLang="en-US" dirty="0"/>
                    </a:p>
                  </a:txBody>
                  <a:tcPr/>
                </a:tc>
                <a:extLst>
                  <a:ext uri="{0D108BD9-81ED-4DB2-BD59-A6C34878D82A}">
                    <a16:rowId xmlns:a16="http://schemas.microsoft.com/office/drawing/2014/main" val="1387503261"/>
                  </a:ext>
                </a:extLst>
              </a:tr>
              <a:tr h="684000">
                <a:tc>
                  <a:txBody>
                    <a:bodyPr/>
                    <a:lstStyle/>
                    <a:p>
                      <a:pPr algn="ctr"/>
                      <a:r>
                        <a:rPr kumimoji="1" lang="ja-JP" altLang="en-US" sz="1200" b="1" dirty="0" smtClean="0"/>
                        <a:t>避難誘導</a:t>
                      </a:r>
                      <a:endParaRPr kumimoji="1" lang="en-US" altLang="ja-JP" sz="1200" b="1" dirty="0" smtClean="0"/>
                    </a:p>
                    <a:p>
                      <a:pPr algn="ctr"/>
                      <a:r>
                        <a:rPr kumimoji="1" lang="ja-JP" altLang="en-US" sz="1200" b="0" dirty="0" smtClean="0"/>
                        <a:t>③</a:t>
                      </a:r>
                      <a:endParaRPr kumimoji="1" lang="ja-JP" altLang="en-US" sz="1200" b="0" dirty="0"/>
                    </a:p>
                  </a:txBody>
                  <a:tcPr anchor="ctr"/>
                </a:tc>
                <a:tc>
                  <a:txBody>
                    <a:bodyPr/>
                    <a:lstStyle/>
                    <a:p>
                      <a:pPr algn="ctr"/>
                      <a:r>
                        <a:rPr kumimoji="1" lang="ja-JP" altLang="en-US" sz="1200" b="1" dirty="0" smtClean="0"/>
                        <a:t>営業継続判断</a:t>
                      </a:r>
                    </a:p>
                    <a:p>
                      <a:pPr algn="ctr"/>
                      <a:r>
                        <a:rPr kumimoji="1" lang="ja-JP" altLang="en-US" sz="1200" b="1" dirty="0" smtClean="0"/>
                        <a:t>・広報活動</a:t>
                      </a:r>
                    </a:p>
                  </a:txBody>
                  <a:tcPr anchor="ctr"/>
                </a:tc>
                <a:tc>
                  <a:txBody>
                    <a:bodyPr/>
                    <a:lstStyle/>
                    <a:p>
                      <a:pPr algn="ctr"/>
                      <a:r>
                        <a:rPr kumimoji="1" lang="ja-JP" altLang="en-US" sz="1200" b="1" dirty="0" smtClean="0"/>
                        <a:t>避難誘導</a:t>
                      </a:r>
                      <a:endParaRPr kumimoji="1" lang="en-US" altLang="ja-JP" sz="1200" b="1" dirty="0" smtClean="0"/>
                    </a:p>
                    <a:p>
                      <a:pPr algn="ctr"/>
                      <a:r>
                        <a:rPr kumimoji="1" lang="ja-JP" altLang="en-US" sz="1200" b="0" dirty="0" smtClean="0"/>
                        <a:t>③</a:t>
                      </a:r>
                    </a:p>
                  </a:txBody>
                  <a:tcPr anchor="ctr"/>
                </a:tc>
                <a:tc vMerge="1">
                  <a:txBody>
                    <a:bodyPr/>
                    <a:lstStyle/>
                    <a:p>
                      <a:endParaRPr kumimoji="1" lang="ja-JP" altLang="en-US" dirty="0"/>
                    </a:p>
                  </a:txBody>
                  <a:tcPr/>
                </a:tc>
                <a:extLst>
                  <a:ext uri="{0D108BD9-81ED-4DB2-BD59-A6C34878D82A}">
                    <a16:rowId xmlns:a16="http://schemas.microsoft.com/office/drawing/2014/main" val="3243540768"/>
                  </a:ext>
                </a:extLst>
              </a:tr>
              <a:tr h="684000">
                <a:tc>
                  <a:txBody>
                    <a:bodyPr/>
                    <a:lstStyle/>
                    <a:p>
                      <a:pPr algn="ctr"/>
                      <a:r>
                        <a:rPr kumimoji="1" lang="ja-JP" altLang="en-US" sz="1200" b="1" dirty="0" smtClean="0"/>
                        <a:t>安否確認・伝達</a:t>
                      </a:r>
                      <a:endParaRPr kumimoji="1" lang="en-US" altLang="ja-JP" sz="1200" b="1" dirty="0" smtClean="0"/>
                    </a:p>
                    <a:p>
                      <a:pPr algn="ctr"/>
                      <a:r>
                        <a:rPr kumimoji="1" lang="ja-JP" altLang="en-US" sz="1200" b="0" dirty="0" smtClean="0"/>
                        <a:t>④</a:t>
                      </a:r>
                      <a:endParaRPr kumimoji="1" lang="ja-JP" altLang="en-US" sz="1200" b="0" dirty="0"/>
                    </a:p>
                  </a:txBody>
                  <a:tcPr anchor="ctr"/>
                </a:tc>
                <a:tc>
                  <a:txBody>
                    <a:bodyPr/>
                    <a:lstStyle/>
                    <a:p>
                      <a:pPr algn="ctr"/>
                      <a:r>
                        <a:rPr kumimoji="1" lang="ja-JP" altLang="en-US" sz="1200" b="1" dirty="0" smtClean="0"/>
                        <a:t>施設被害状況確認</a:t>
                      </a:r>
                      <a:endParaRPr kumimoji="1" lang="ja-JP" altLang="en-US" sz="1200" b="1" dirty="0"/>
                    </a:p>
                  </a:txBody>
                  <a:tcPr anchor="ctr"/>
                </a:tc>
                <a:tc>
                  <a:txBody>
                    <a:bodyPr/>
                    <a:lstStyle/>
                    <a:p>
                      <a:pPr algn="ctr"/>
                      <a:r>
                        <a:rPr kumimoji="1" lang="ja-JP" altLang="en-US" sz="1200" b="1" dirty="0" smtClean="0"/>
                        <a:t>安否確認・伝達</a:t>
                      </a:r>
                      <a:endParaRPr kumimoji="1" lang="en-US" altLang="ja-JP" sz="1200" b="1" dirty="0" smtClean="0"/>
                    </a:p>
                    <a:p>
                      <a:pPr algn="ctr"/>
                      <a:r>
                        <a:rPr kumimoji="1" lang="ja-JP" altLang="en-US" sz="1200" b="0" dirty="0" smtClean="0"/>
                        <a:t>④</a:t>
                      </a:r>
                    </a:p>
                  </a:txBody>
                  <a:tcPr anchor="ctr"/>
                </a:tc>
                <a:tc vMerge="1">
                  <a:txBody>
                    <a:bodyPr/>
                    <a:lstStyle/>
                    <a:p>
                      <a:endParaRPr kumimoji="1" lang="ja-JP" altLang="en-US" dirty="0"/>
                    </a:p>
                  </a:txBody>
                  <a:tcPr/>
                </a:tc>
                <a:extLst>
                  <a:ext uri="{0D108BD9-81ED-4DB2-BD59-A6C34878D82A}">
                    <a16:rowId xmlns:a16="http://schemas.microsoft.com/office/drawing/2014/main" val="3916611303"/>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635742044"/>
              </p:ext>
            </p:extLst>
          </p:nvPr>
        </p:nvGraphicFramePr>
        <p:xfrm>
          <a:off x="187788" y="349386"/>
          <a:ext cx="7224317" cy="864000"/>
        </p:xfrm>
        <a:graphic>
          <a:graphicData uri="http://schemas.openxmlformats.org/drawingml/2006/table">
            <a:tbl>
              <a:tblPr firstRow="1" bandRow="1">
                <a:tableStyleId>{93296810-A885-4BE3-A3E7-6D5BEEA58F35}</a:tableStyleId>
              </a:tblPr>
              <a:tblGrid>
                <a:gridCol w="7224317">
                  <a:extLst>
                    <a:ext uri="{9D8B030D-6E8A-4147-A177-3AD203B41FA5}">
                      <a16:colId xmlns:a16="http://schemas.microsoft.com/office/drawing/2014/main" val="3598703312"/>
                    </a:ext>
                  </a:extLst>
                </a:gridCol>
              </a:tblGrid>
              <a:tr h="864000">
                <a:tc>
                  <a:txBody>
                    <a:bodyPr/>
                    <a:lstStyle/>
                    <a:p>
                      <a:r>
                        <a:rPr kumimoji="1" lang="ja-JP" altLang="en-US" sz="1200" dirty="0" smtClean="0">
                          <a:solidFill>
                            <a:sysClr val="windowText" lastClr="000000"/>
                          </a:solidFill>
                        </a:rPr>
                        <a:t>うるま市飲食業者の皆様へ</a:t>
                      </a:r>
                      <a:endParaRPr kumimoji="1" lang="en-US" altLang="ja-JP" sz="1200" dirty="0" smtClean="0">
                        <a:solidFill>
                          <a:sysClr val="windowText" lastClr="000000"/>
                        </a:solidFill>
                      </a:endParaRPr>
                    </a:p>
                    <a:p>
                      <a:r>
                        <a:rPr kumimoji="1" lang="ja-JP" altLang="en-US" sz="1200" dirty="0" smtClean="0">
                          <a:solidFill>
                            <a:sysClr val="windowText" lastClr="000000"/>
                          </a:solidFill>
                        </a:rPr>
                        <a:t>　災害はいつ起こるかわかりません。一瞬の判断が皆様自身やお客様の生死を分けることもあります。</a:t>
                      </a:r>
                      <a:endParaRPr kumimoji="1" lang="en-US" altLang="ja-JP" sz="1200" dirty="0" smtClean="0">
                        <a:solidFill>
                          <a:sysClr val="windowText" lastClr="000000"/>
                        </a:solidFill>
                      </a:endParaRPr>
                    </a:p>
                    <a:p>
                      <a:r>
                        <a:rPr kumimoji="1" lang="ja-JP" altLang="en-US" sz="1200" dirty="0" smtClean="0">
                          <a:solidFill>
                            <a:sysClr val="windowText" lastClr="000000"/>
                          </a:solidFill>
                        </a:rPr>
                        <a:t>　災害時に慌てず、落ち着いて行動するために以下の初動対応を確認しておきましょう。</a:t>
                      </a:r>
                      <a:endParaRPr kumimoji="1" lang="en-US" altLang="ja-JP" sz="1200" dirty="0" smtClean="0">
                        <a:solidFill>
                          <a:sysClr val="windowText" lastClr="000000"/>
                        </a:solidFill>
                      </a:endParaRPr>
                    </a:p>
                    <a:p>
                      <a:r>
                        <a:rPr kumimoji="1" lang="ja-JP" altLang="en-US" sz="1200" dirty="0" smtClean="0">
                          <a:solidFill>
                            <a:sysClr val="windowText" lastClr="000000"/>
                          </a:solidFill>
                        </a:rPr>
                        <a:t>　</a:t>
                      </a:r>
                      <a:r>
                        <a:rPr kumimoji="1" lang="ja-JP" altLang="en-US" sz="1200" u="sng" dirty="0" smtClean="0">
                          <a:solidFill>
                            <a:sysClr val="windowText" lastClr="000000"/>
                          </a:solidFill>
                        </a:rPr>
                        <a:t>この事業所の避難場所は</a:t>
                      </a:r>
                      <a:r>
                        <a:rPr kumimoji="1" lang="en-US" altLang="ja-JP" sz="1200" u="sng" dirty="0" smtClean="0">
                          <a:solidFill>
                            <a:sysClr val="windowText" lastClr="000000"/>
                          </a:solidFill>
                        </a:rPr>
                        <a:t>【</a:t>
                      </a:r>
                      <a:r>
                        <a:rPr kumimoji="1" lang="ja-JP" altLang="en-US" sz="1200" u="sng" dirty="0" smtClean="0">
                          <a:solidFill>
                            <a:sysClr val="windowText" lastClr="000000"/>
                          </a:solidFill>
                        </a:rPr>
                        <a:t>　　　　　　　　　　　　　　　</a:t>
                      </a:r>
                      <a:r>
                        <a:rPr kumimoji="1" lang="en-US" altLang="ja-JP" sz="1200" u="sng" dirty="0" smtClean="0">
                          <a:solidFill>
                            <a:sysClr val="windowText" lastClr="000000"/>
                          </a:solidFill>
                        </a:rPr>
                        <a:t>】</a:t>
                      </a:r>
                      <a:r>
                        <a:rPr kumimoji="1" lang="ja-JP" altLang="en-US" sz="1200" u="sng" dirty="0" smtClean="0">
                          <a:solidFill>
                            <a:sysClr val="windowText" lastClr="000000"/>
                          </a:solidFill>
                        </a:rPr>
                        <a:t>です。</a:t>
                      </a:r>
                      <a:endParaRPr kumimoji="1" lang="ja-JP" altLang="en-US" sz="1200" u="sng" dirty="0">
                        <a:solidFill>
                          <a:sysClr val="windowText" lastClr="000000"/>
                        </a:solidFill>
                      </a:endParaRPr>
                    </a:p>
                  </a:txBody>
                  <a:tcPr>
                    <a:solidFill>
                      <a:schemeClr val="accent6">
                        <a:lumMod val="20000"/>
                        <a:lumOff val="80000"/>
                      </a:schemeClr>
                    </a:solidFill>
                  </a:tcPr>
                </a:tc>
                <a:extLst>
                  <a:ext uri="{0D108BD9-81ED-4DB2-BD59-A6C34878D82A}">
                    <a16:rowId xmlns:a16="http://schemas.microsoft.com/office/drawing/2014/main" val="1685569473"/>
                  </a:ext>
                </a:extLst>
              </a:tr>
            </a:tbl>
          </a:graphicData>
        </a:graphic>
      </p:graphicFrame>
      <p:sp>
        <p:nvSpPr>
          <p:cNvPr id="27" name="テキスト ボックス 26"/>
          <p:cNvSpPr txBox="1"/>
          <p:nvPr/>
        </p:nvSpPr>
        <p:spPr>
          <a:xfrm>
            <a:off x="4713015" y="3622336"/>
            <a:ext cx="4082069" cy="3105978"/>
          </a:xfrm>
          <a:prstGeom prst="rect">
            <a:avLst/>
          </a:prstGeom>
          <a:solidFill>
            <a:schemeClr val="bg1"/>
          </a:solidFill>
          <a:ln w="12700">
            <a:solidFill>
              <a:schemeClr val="tx1"/>
            </a:solidFill>
            <a:prstDash val="dash"/>
          </a:ln>
        </p:spPr>
        <p:txBody>
          <a:bodyPr wrap="square" lIns="36000" rIns="36000" rtlCol="0">
            <a:spAutoFit/>
          </a:bodyPr>
          <a:lstStyle/>
          <a:p>
            <a:pPr marL="0" marR="0" lvl="0" indent="0" algn="l" defTabSz="457200" rtl="0" eaLnBrk="1" fontAlgn="auto" latinLnBrk="0" hangingPunct="1">
              <a:lnSpc>
                <a:spcPts val="1400"/>
              </a:lnSpc>
              <a:spcBef>
                <a:spcPts val="0"/>
              </a:spcBef>
              <a:spcAft>
                <a:spcPts val="0"/>
              </a:spcAft>
              <a:buClrTx/>
              <a:buSzTx/>
              <a:buFontTx/>
              <a:buNone/>
              <a:tabLst/>
              <a:defRPr/>
            </a:pP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①</a:t>
            </a: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まずは</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自分とお客様の</a:t>
            </a:r>
            <a:r>
              <a:rPr kumimoji="1" lang="ja-JP" altLang="en-US" sz="1100" b="1" dirty="0" smtClean="0">
                <a:solidFill>
                  <a:prstClr val="black"/>
                </a:solidFill>
                <a:latin typeface="Calibri" panose="020F0502020204030204"/>
                <a:ea typeface="游ゴシック" panose="020B0400000000000000" pitchFamily="50" charset="-128"/>
              </a:rPr>
              <a:t>安全確保</a:t>
            </a:r>
            <a:r>
              <a:rPr kumimoji="1" lang="ja-JP" altLang="en-US" sz="1100" b="1"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（・机の下に潜る ・火</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の始末</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は素早く行う ・窓ガラス</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や棚から離れる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等）</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②</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テレビ</a:t>
            </a: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、ラジオ、インターネット、防災</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行政</a:t>
            </a: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無線等で</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情報</a:t>
            </a:r>
            <a:r>
              <a:rPr kumimoji="1" lang="ja-JP" altLang="en-US" sz="1100" b="1" i="0" u="none" strike="noStrike" kern="1200" cap="none" spc="0" normalizeH="0" baseline="0" noProof="0" dirty="0">
                <a:ln>
                  <a:noFill/>
                </a:ln>
                <a:solidFill>
                  <a:srgbClr val="00B0F0"/>
                </a:solidFill>
                <a:effectLst/>
                <a:uLnTx/>
                <a:uFillTx/>
                <a:latin typeface="Calibri" panose="020F0502020204030204"/>
                <a:ea typeface="游ゴシック" panose="020B0400000000000000" pitchFamily="50" charset="-128"/>
                <a:cs typeface="+mn-cs"/>
              </a:rPr>
              <a:t>　</a:t>
            </a:r>
            <a:endParaRPr kumimoji="1" lang="en-US" altLang="ja-JP"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00B0F0"/>
                </a:solidFill>
                <a:effectLst/>
                <a:uLnTx/>
                <a:uFillTx/>
                <a:latin typeface="Calibri" panose="020F0502020204030204"/>
                <a:ea typeface="游ゴシック" panose="020B0400000000000000" pitchFamily="50" charset="-128"/>
                <a:cs typeface="+mn-cs"/>
              </a:rPr>
              <a:t>　</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収集</a:t>
            </a: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。可能な方法で</a:t>
            </a:r>
            <a:r>
              <a:rPr kumimoji="1" lang="ja-JP" altLang="en-US" sz="1100" b="1" i="0" u="none" strike="noStrike" kern="1200" cap="none" spc="0" normalizeH="0" baseline="0" noProof="0" dirty="0">
                <a:ln>
                  <a:noFill/>
                </a:ln>
                <a:solidFill>
                  <a:srgbClr val="00B0F0"/>
                </a:solidFill>
                <a:effectLst/>
                <a:uLnTx/>
                <a:uFillTx/>
                <a:latin typeface="Calibri" panose="020F0502020204030204"/>
                <a:ea typeface="游ゴシック" panose="020B0400000000000000" pitchFamily="50" charset="-128"/>
                <a:cs typeface="+mn-cs"/>
              </a:rPr>
              <a:t>情報</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伝達</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する</a:t>
            </a: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伝達</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（例）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「沖縄</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本島地方で大津波警報が発表されました</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。これから安</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全な場所へ避難します！」</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③</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避難</a:t>
            </a:r>
            <a:r>
              <a:rPr kumimoji="1" lang="ja-JP" altLang="en-US" sz="1100" b="1" i="0" u="none" strike="noStrike" kern="1200" cap="none" spc="0" normalizeH="0" baseline="0" noProof="0" dirty="0">
                <a:ln>
                  <a:noFill/>
                </a:ln>
                <a:solidFill>
                  <a:srgbClr val="00B0F0"/>
                </a:solidFill>
                <a:effectLst/>
                <a:uLnTx/>
                <a:uFillTx/>
                <a:latin typeface="Calibri" panose="020F0502020204030204"/>
                <a:ea typeface="游ゴシック" panose="020B0400000000000000" pitchFamily="50" charset="-128"/>
                <a:cs typeface="+mn-cs"/>
              </a:rPr>
              <a:t>誘導</a:t>
            </a: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はわかりやすく、はっきり伝える。</a:t>
            </a: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伝達（例） 「津波が来る！逃げて！」</a:t>
            </a: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負傷者が出た場合、一人で何とかしようとせず、周りにいるお客</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様へ</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声</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をかけて手伝ってもらう</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lvl="0">
              <a:lnSpc>
                <a:spcPts val="1300"/>
              </a:lnSpc>
              <a:defRPr/>
            </a:pPr>
            <a:r>
              <a:rPr kumimoji="1" lang="ja-JP" altLang="en-US" sz="1100" b="1" dirty="0">
                <a:solidFill>
                  <a:prstClr val="black"/>
                </a:solidFill>
              </a:rPr>
              <a:t>④</a:t>
            </a:r>
            <a:r>
              <a:rPr kumimoji="1" lang="ja-JP" altLang="en-US" sz="1100" b="1" dirty="0" smtClean="0">
                <a:solidFill>
                  <a:prstClr val="black"/>
                </a:solidFill>
              </a:rPr>
              <a:t>避難</a:t>
            </a:r>
            <a:r>
              <a:rPr kumimoji="1" lang="ja-JP" altLang="en-US" sz="1100" b="1" dirty="0">
                <a:solidFill>
                  <a:prstClr val="black"/>
                </a:solidFill>
              </a:rPr>
              <a:t>場所</a:t>
            </a:r>
            <a:r>
              <a:rPr kumimoji="1" lang="ja-JP" altLang="en-US" sz="1100" b="1" dirty="0" smtClean="0">
                <a:solidFill>
                  <a:prstClr val="black"/>
                </a:solidFill>
              </a:rPr>
              <a:t>にて</a:t>
            </a:r>
            <a:r>
              <a:rPr kumimoji="1" lang="ja-JP" altLang="en-US" sz="1100" b="1" dirty="0" smtClean="0">
                <a:solidFill>
                  <a:srgbClr val="00B0F0"/>
                </a:solidFill>
              </a:rPr>
              <a:t>安否確認</a:t>
            </a:r>
            <a:r>
              <a:rPr kumimoji="1" lang="ja-JP" altLang="en-US" sz="1100" b="1" dirty="0" smtClean="0">
                <a:solidFill>
                  <a:prstClr val="black"/>
                </a:solidFill>
              </a:rPr>
              <a:t>。その後</a:t>
            </a:r>
            <a:r>
              <a:rPr kumimoji="1" lang="ja-JP" altLang="en-US" sz="1100" b="1" dirty="0">
                <a:solidFill>
                  <a:prstClr val="black"/>
                </a:solidFill>
              </a:rPr>
              <a:t>、</a:t>
            </a:r>
            <a:r>
              <a:rPr kumimoji="1" lang="ja-JP" altLang="en-US" sz="1100" b="1" dirty="0" smtClean="0">
                <a:solidFill>
                  <a:srgbClr val="FF0000"/>
                </a:solidFill>
              </a:rPr>
              <a:t>うるま</a:t>
            </a:r>
            <a:r>
              <a:rPr kumimoji="1" lang="ja-JP" altLang="en-US" sz="1100" b="1" dirty="0">
                <a:solidFill>
                  <a:srgbClr val="FF0000"/>
                </a:solidFill>
              </a:rPr>
              <a:t>市観光振興課</a:t>
            </a:r>
            <a:r>
              <a:rPr kumimoji="1" lang="ja-JP" altLang="en-US" sz="1100" b="1" dirty="0" smtClean="0">
                <a:solidFill>
                  <a:srgbClr val="FF0000"/>
                </a:solidFill>
              </a:rPr>
              <a:t>に安</a:t>
            </a:r>
            <a:endParaRPr kumimoji="1" lang="en-US" altLang="ja-JP" sz="1100" b="1" dirty="0" smtClean="0">
              <a:solidFill>
                <a:srgbClr val="FF0000"/>
              </a:solidFill>
            </a:endParaRPr>
          </a:p>
          <a:p>
            <a:pPr lvl="0">
              <a:lnSpc>
                <a:spcPts val="1300"/>
              </a:lnSpc>
              <a:defRPr/>
            </a:pPr>
            <a:r>
              <a:rPr kumimoji="1" lang="ja-JP" altLang="en-US" sz="1100" b="1" dirty="0">
                <a:solidFill>
                  <a:srgbClr val="FF0000"/>
                </a:solidFill>
              </a:rPr>
              <a:t>　</a:t>
            </a:r>
            <a:r>
              <a:rPr kumimoji="1" lang="ja-JP" altLang="en-US" sz="1100" b="1" dirty="0" smtClean="0">
                <a:solidFill>
                  <a:srgbClr val="FF0000"/>
                </a:solidFill>
              </a:rPr>
              <a:t>否</a:t>
            </a:r>
            <a:r>
              <a:rPr kumimoji="1" lang="ja-JP" altLang="en-US" sz="1100" b="1" dirty="0">
                <a:solidFill>
                  <a:srgbClr val="FF0000"/>
                </a:solidFill>
              </a:rPr>
              <a:t>情報</a:t>
            </a:r>
            <a:r>
              <a:rPr kumimoji="1" lang="ja-JP" altLang="en-US" sz="1100" b="1" dirty="0" smtClean="0">
                <a:solidFill>
                  <a:prstClr val="black"/>
                </a:solidFill>
              </a:rPr>
              <a:t>を</a:t>
            </a:r>
            <a:r>
              <a:rPr kumimoji="1" lang="ja-JP" altLang="en-US" sz="1100" b="1" dirty="0" smtClean="0">
                <a:solidFill>
                  <a:srgbClr val="00B0F0"/>
                </a:solidFill>
              </a:rPr>
              <a:t>伝達</a:t>
            </a:r>
            <a:r>
              <a:rPr kumimoji="1" lang="ja-JP" altLang="en-US" sz="1100" b="1" dirty="0" smtClean="0"/>
              <a:t>する</a:t>
            </a:r>
            <a:r>
              <a:rPr kumimoji="1" lang="ja-JP" altLang="en-US" sz="1100" b="1" dirty="0" smtClean="0">
                <a:solidFill>
                  <a:prstClr val="black"/>
                </a:solidFill>
              </a:rPr>
              <a:t>。</a:t>
            </a:r>
            <a:endParaRPr kumimoji="1" lang="en-US" altLang="ja-JP" sz="1100" b="1" dirty="0">
              <a:solidFill>
                <a:prstClr val="black"/>
              </a:solidFill>
            </a:endParaRPr>
          </a:p>
          <a:p>
            <a:pPr lvl="0">
              <a:lnSpc>
                <a:spcPts val="1300"/>
              </a:lnSpc>
              <a:defRPr/>
            </a:pP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cxnSp>
        <p:nvCxnSpPr>
          <p:cNvPr id="62" name="カギ線コネクタ 61"/>
          <p:cNvCxnSpPr/>
          <p:nvPr/>
        </p:nvCxnSpPr>
        <p:spPr>
          <a:xfrm flipV="1">
            <a:off x="2977551" y="3778338"/>
            <a:ext cx="324000" cy="1404000"/>
          </a:xfrm>
          <a:prstGeom prst="bentConnector3">
            <a:avLst>
              <a:gd name="adj1" fmla="val 50000"/>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29" name="グループ化 28"/>
          <p:cNvGrpSpPr/>
          <p:nvPr/>
        </p:nvGrpSpPr>
        <p:grpSpPr>
          <a:xfrm>
            <a:off x="57026" y="3425743"/>
            <a:ext cx="407775" cy="3492000"/>
            <a:chOff x="74856" y="4329580"/>
            <a:chExt cx="407775" cy="3914146"/>
          </a:xfrm>
        </p:grpSpPr>
        <p:sp>
          <p:nvSpPr>
            <p:cNvPr id="30" name="下矢印 29"/>
            <p:cNvSpPr/>
            <p:nvPr/>
          </p:nvSpPr>
          <p:spPr>
            <a:xfrm>
              <a:off x="117388" y="4460784"/>
              <a:ext cx="288000" cy="3782942"/>
            </a:xfrm>
            <a:prstGeom prst="downArrow">
              <a:avLst/>
            </a:prstGeom>
            <a:gradFill flip="none" rotWithShape="1">
              <a:gsLst>
                <a:gs pos="0">
                  <a:schemeClr val="accent2"/>
                </a:gs>
                <a:gs pos="67000">
                  <a:srgbClr val="FCFEB0"/>
                </a:gs>
                <a:gs pos="100000">
                  <a:srgbClr val="FDFEE2"/>
                </a:gs>
              </a:gsLst>
              <a:lin ang="5400000" scaled="1"/>
              <a:tileRect/>
            </a:gra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爆発 1 30"/>
            <p:cNvSpPr/>
            <p:nvPr/>
          </p:nvSpPr>
          <p:spPr>
            <a:xfrm>
              <a:off x="74856" y="4329580"/>
              <a:ext cx="407775" cy="519537"/>
            </a:xfrm>
            <a:prstGeom prst="irregularSeal1">
              <a:avLst/>
            </a:prstGeom>
            <a:solidFill>
              <a:srgbClr val="FFFF00"/>
            </a:solidFill>
            <a:ln w="19050">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32" name="表 31"/>
          <p:cNvGraphicFramePr>
            <a:graphicFrameLocks noGrp="1"/>
          </p:cNvGraphicFramePr>
          <p:nvPr>
            <p:extLst>
              <p:ext uri="{D42A27DB-BD31-4B8C-83A1-F6EECF244321}">
                <p14:modId xmlns:p14="http://schemas.microsoft.com/office/powerpoint/2010/main" val="196558909"/>
              </p:ext>
            </p:extLst>
          </p:nvPr>
        </p:nvGraphicFramePr>
        <p:xfrm>
          <a:off x="7518841" y="385262"/>
          <a:ext cx="5110433" cy="828000"/>
        </p:xfrm>
        <a:graphic>
          <a:graphicData uri="http://schemas.openxmlformats.org/drawingml/2006/table">
            <a:tbl>
              <a:tblPr firstRow="1" bandRow="1">
                <a:tableStyleId>{5C22544A-7EE6-4342-B048-85BDC9FD1C3A}</a:tableStyleId>
              </a:tblPr>
              <a:tblGrid>
                <a:gridCol w="5110433">
                  <a:extLst>
                    <a:ext uri="{9D8B030D-6E8A-4147-A177-3AD203B41FA5}">
                      <a16:colId xmlns:a16="http://schemas.microsoft.com/office/drawing/2014/main" val="1617586923"/>
                    </a:ext>
                  </a:extLst>
                </a:gridCol>
              </a:tblGrid>
              <a:tr h="276000">
                <a:tc>
                  <a:txBody>
                    <a:bodyPr/>
                    <a:lstStyle/>
                    <a:p>
                      <a:pPr algn="ctr"/>
                      <a:r>
                        <a:rPr kumimoji="1" lang="ja-JP" altLang="en-US" sz="1000" dirty="0" smtClean="0"/>
                        <a:t>避難時持ち出しリスト　</a:t>
                      </a:r>
                      <a:r>
                        <a:rPr kumimoji="1" lang="en-US" altLang="ja-JP" sz="1000" dirty="0" smtClean="0"/>
                        <a:t>※</a:t>
                      </a:r>
                      <a:r>
                        <a:rPr kumimoji="1" lang="ja-JP" altLang="en-US" sz="1000" dirty="0" smtClean="0"/>
                        <a:t>平常時から準備しておきましょう！</a:t>
                      </a:r>
                      <a:endParaRPr kumimoji="1" lang="ja-JP" altLang="en-US" sz="1000" dirty="0"/>
                    </a:p>
                  </a:txBody>
                  <a:tcPr/>
                </a:tc>
                <a:extLst>
                  <a:ext uri="{0D108BD9-81ED-4DB2-BD59-A6C34878D82A}">
                    <a16:rowId xmlns:a16="http://schemas.microsoft.com/office/drawing/2014/main" val="1894570539"/>
                  </a:ext>
                </a:extLst>
              </a:tr>
              <a:tr h="552000">
                <a:tc>
                  <a:txBody>
                    <a:bodyPr/>
                    <a:lstStyle/>
                    <a:p>
                      <a:pPr algn="l">
                        <a:lnSpc>
                          <a:spcPts val="1600"/>
                        </a:lnSpc>
                      </a:pPr>
                      <a:r>
                        <a:rPr kumimoji="1" lang="ja-JP" altLang="en-US" sz="1000" dirty="0" smtClean="0"/>
                        <a:t>□携帯ラジオ　□予備の電池　□懐中電灯　□携帯電話</a:t>
                      </a:r>
                      <a:endParaRPr kumimoji="1" lang="en-US" altLang="ja-JP" sz="1000" dirty="0" smtClean="0"/>
                    </a:p>
                    <a:p>
                      <a:pPr algn="l">
                        <a:lnSpc>
                          <a:spcPts val="1600"/>
                        </a:lnSpc>
                      </a:pPr>
                      <a:r>
                        <a:rPr kumimoji="1" lang="ja-JP" altLang="en-US" sz="1000" dirty="0" smtClean="0"/>
                        <a:t>□救急セット　□筆記用具　□マニュアル　□様式　□その他業務上重要なもの</a:t>
                      </a:r>
                      <a:endParaRPr kumimoji="1" lang="ja-JP" altLang="en-US" sz="1000" dirty="0"/>
                    </a:p>
                  </a:txBody>
                  <a:tcPr>
                    <a:solidFill>
                      <a:srgbClr val="DEEBF7"/>
                    </a:solidFill>
                  </a:tcPr>
                </a:tc>
                <a:extLst>
                  <a:ext uri="{0D108BD9-81ED-4DB2-BD59-A6C34878D82A}">
                    <a16:rowId xmlns:a16="http://schemas.microsoft.com/office/drawing/2014/main" val="3581060484"/>
                  </a:ext>
                </a:extLst>
              </a:tr>
            </a:tbl>
          </a:graphicData>
        </a:graphic>
      </p:graphicFrame>
      <p:grpSp>
        <p:nvGrpSpPr>
          <p:cNvPr id="33" name="グループ化 32"/>
          <p:cNvGrpSpPr/>
          <p:nvPr/>
        </p:nvGrpSpPr>
        <p:grpSpPr>
          <a:xfrm>
            <a:off x="7518840" y="1343778"/>
            <a:ext cx="5110434" cy="1656000"/>
            <a:chOff x="254418" y="5990583"/>
            <a:chExt cx="4333733" cy="1656000"/>
          </a:xfrm>
        </p:grpSpPr>
        <p:sp>
          <p:nvSpPr>
            <p:cNvPr id="34" name="テキスト ボックス 33"/>
            <p:cNvSpPr txBox="1"/>
            <p:nvPr/>
          </p:nvSpPr>
          <p:spPr>
            <a:xfrm>
              <a:off x="254418" y="5990583"/>
              <a:ext cx="4333733" cy="1656000"/>
            </a:xfrm>
            <a:prstGeom prst="foldedCorner">
              <a:avLst>
                <a:gd name="adj" fmla="val 6790"/>
              </a:avLst>
            </a:prstGeom>
            <a:solidFill>
              <a:schemeClr val="accent1">
                <a:lumMod val="20000"/>
                <a:lumOff val="80000"/>
              </a:schemeClr>
            </a:solid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平常時から避難経路を確認する</a:t>
              </a:r>
              <a:endParaRPr kumimoji="1" lang="en-US" altLang="ja-JP"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避難経路のチェックポイント</a:t>
              </a:r>
              <a:endParaRPr kumimoji="1" lang="en-US" altLang="ja-JP" sz="10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最短</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時間</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で避難</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場所</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到達</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できる。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複数</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の迂回路が確保されて</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いる。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海岸沿いを通っていない。（地震・津波時）</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dirty="0">
                  <a:solidFill>
                    <a:prstClr val="black"/>
                  </a:solidFill>
                  <a:latin typeface="Calibri" panose="020F0502020204030204"/>
                  <a:ea typeface="游ゴシック" panose="020B0400000000000000" pitchFamily="50" charset="-128"/>
                </a:rPr>
                <a:t>道路</a:t>
              </a:r>
              <a:r>
                <a:rPr kumimoji="1" lang="ja-JP" altLang="en-US" sz="1000" dirty="0" smtClean="0">
                  <a:solidFill>
                    <a:prstClr val="black"/>
                  </a:solidFill>
                  <a:latin typeface="Calibri" panose="020F0502020204030204"/>
                  <a:ea typeface="游ゴシック" panose="020B0400000000000000" pitchFamily="50" charset="-128"/>
                </a:rPr>
                <a:t>は十分な広さがある。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崩れやすいブロック塀等が無い。</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急傾斜地の崩壊、</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建物の</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倒壊等</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による危険が</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少ない。</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近くに火気や爆発の危険性がある建物が</a:t>
              </a:r>
              <a:r>
                <a:rPr kumimoji="1" lang="ja-JP" altLang="en-US" sz="1000" dirty="0">
                  <a:solidFill>
                    <a:prstClr val="black"/>
                  </a:solidFill>
                  <a:latin typeface="Calibri" panose="020F0502020204030204"/>
                  <a:ea typeface="游ゴシック" panose="020B0400000000000000" pitchFamily="50" charset="-128"/>
                </a:rPr>
                <a:t>無</a:t>
              </a:r>
              <a:r>
                <a:rPr kumimoji="1" lang="ja-JP" altLang="en-US" sz="1000" dirty="0" smtClean="0">
                  <a:solidFill>
                    <a:prstClr val="black"/>
                  </a:solidFill>
                  <a:latin typeface="Calibri" panose="020F0502020204030204"/>
                  <a:ea typeface="游ゴシック" panose="020B0400000000000000" pitchFamily="50" charset="-128"/>
                </a:rPr>
                <a:t>い</a:t>
              </a:r>
              <a:r>
                <a:rPr kumimoji="1" lang="ja-JP" altLang="en-US" sz="10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35" name="Picture 6" descr="ãããããªãã®ãå°éã§æºãã¦ããã¤ã©ã¹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44582" y="6211980"/>
              <a:ext cx="1340447" cy="1167407"/>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6" name="表 35"/>
          <p:cNvGraphicFramePr>
            <a:graphicFrameLocks noGrp="1"/>
          </p:cNvGraphicFramePr>
          <p:nvPr>
            <p:extLst>
              <p:ext uri="{D42A27DB-BD31-4B8C-83A1-F6EECF244321}">
                <p14:modId xmlns:p14="http://schemas.microsoft.com/office/powerpoint/2010/main" val="336629539"/>
              </p:ext>
            </p:extLst>
          </p:nvPr>
        </p:nvGraphicFramePr>
        <p:xfrm>
          <a:off x="169320" y="1331422"/>
          <a:ext cx="7242786" cy="1686940"/>
        </p:xfrm>
        <a:graphic>
          <a:graphicData uri="http://schemas.openxmlformats.org/drawingml/2006/table">
            <a:tbl>
              <a:tblPr firstRow="1" bandRow="1">
                <a:tableStyleId>{7DF18680-E054-41AD-8BC1-D1AEF772440D}</a:tableStyleId>
              </a:tblPr>
              <a:tblGrid>
                <a:gridCol w="3621393">
                  <a:extLst>
                    <a:ext uri="{9D8B030D-6E8A-4147-A177-3AD203B41FA5}">
                      <a16:colId xmlns:a16="http://schemas.microsoft.com/office/drawing/2014/main" val="1635084065"/>
                    </a:ext>
                  </a:extLst>
                </a:gridCol>
                <a:gridCol w="3621393">
                  <a:extLst>
                    <a:ext uri="{9D8B030D-6E8A-4147-A177-3AD203B41FA5}">
                      <a16:colId xmlns:a16="http://schemas.microsoft.com/office/drawing/2014/main" val="3090675183"/>
                    </a:ext>
                  </a:extLst>
                </a:gridCol>
              </a:tblGrid>
              <a:tr h="252000">
                <a:tc gridSpan="2">
                  <a:txBody>
                    <a:bodyPr/>
                    <a:lstStyle/>
                    <a:p>
                      <a:pPr algn="ctr"/>
                      <a:r>
                        <a:rPr kumimoji="1" lang="ja-JP" altLang="en-US" sz="1200" dirty="0" smtClean="0"/>
                        <a:t>事業所の災害リスクを確認しておきましょう</a:t>
                      </a:r>
                      <a:endParaRPr kumimoji="1" lang="en-US" altLang="ja-JP" sz="1200" dirty="0" smtClean="0"/>
                    </a:p>
                    <a:p>
                      <a:pPr algn="ctr"/>
                      <a:r>
                        <a:rPr kumimoji="1" lang="ja-JP" altLang="en-US" sz="1200" dirty="0" smtClean="0"/>
                        <a:t>⇒「うるま市防災減災マップ」「沖縄県地図情報システム」で確認できます</a:t>
                      </a:r>
                      <a:endParaRPr kumimoji="1" lang="ja-JP" altLang="en-US" sz="1200" dirty="0"/>
                    </a:p>
                  </a:txBody>
                  <a:tcPr marL="69164" marR="69164" marT="34582" marB="34582"/>
                </a:tc>
                <a:tc hMerge="1">
                  <a:txBody>
                    <a:bodyPr/>
                    <a:lstStyle/>
                    <a:p>
                      <a:endParaRPr kumimoji="1" lang="ja-JP" altLang="en-US" sz="1900" dirty="0"/>
                    </a:p>
                  </a:txBody>
                  <a:tcPr marL="69164" marR="69164" marT="34582" marB="34582"/>
                </a:tc>
                <a:extLst>
                  <a:ext uri="{0D108BD9-81ED-4DB2-BD59-A6C34878D82A}">
                    <a16:rowId xmlns:a16="http://schemas.microsoft.com/office/drawing/2014/main" val="2131409156"/>
                  </a:ext>
                </a:extLst>
              </a:tr>
              <a:tr h="308642">
                <a:tc>
                  <a:txBody>
                    <a:bodyPr/>
                    <a:lstStyle/>
                    <a:p>
                      <a:pPr algn="ctr"/>
                      <a:r>
                        <a:rPr kumimoji="1" lang="ja-JP" altLang="en-US" sz="1600" b="1" dirty="0" smtClean="0"/>
                        <a:t>津波災害警戒区域</a:t>
                      </a:r>
                      <a:endParaRPr kumimoji="1" lang="ja-JP" altLang="en-US" sz="1600" b="1" dirty="0"/>
                    </a:p>
                  </a:txBody>
                  <a:tcPr marL="69164" marR="69164" marT="34582" marB="34582"/>
                </a:tc>
                <a:tc>
                  <a:txBody>
                    <a:bodyPr/>
                    <a:lstStyle/>
                    <a:p>
                      <a:pPr algn="ctr"/>
                      <a:r>
                        <a:rPr kumimoji="1" lang="ja-JP" altLang="en-US" sz="1600" b="1" dirty="0" smtClean="0"/>
                        <a:t>区域内　・　区域外</a:t>
                      </a:r>
                      <a:endParaRPr kumimoji="1" lang="ja-JP" altLang="en-US" sz="1600" b="1" dirty="0"/>
                    </a:p>
                  </a:txBody>
                  <a:tcPr marL="69164" marR="69164" marT="34582" marB="34582"/>
                </a:tc>
                <a:extLst>
                  <a:ext uri="{0D108BD9-81ED-4DB2-BD59-A6C34878D82A}">
                    <a16:rowId xmlns:a16="http://schemas.microsoft.com/office/drawing/2014/main" val="1946906659"/>
                  </a:ext>
                </a:extLst>
              </a:tr>
              <a:tr h="308642">
                <a:tc>
                  <a:txBody>
                    <a:bodyPr/>
                    <a:lstStyle/>
                    <a:p>
                      <a:pPr algn="ctr"/>
                      <a:r>
                        <a:rPr kumimoji="1" lang="ja-JP" altLang="en-US" sz="1600" b="1" dirty="0" smtClean="0"/>
                        <a:t>土砂災害警戒区域</a:t>
                      </a:r>
                      <a:endParaRPr kumimoji="1" lang="ja-JP" altLang="en-US" sz="1600" b="1" dirty="0"/>
                    </a:p>
                  </a:txBody>
                  <a:tcPr marL="69164" marR="69164" marT="34582" marB="34582"/>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smtClean="0"/>
                        <a:t>区域内　・　区域外</a:t>
                      </a:r>
                    </a:p>
                  </a:txBody>
                  <a:tcPr marL="69164" marR="69164" marT="34582" marB="34582"/>
                </a:tc>
                <a:extLst>
                  <a:ext uri="{0D108BD9-81ED-4DB2-BD59-A6C34878D82A}">
                    <a16:rowId xmlns:a16="http://schemas.microsoft.com/office/drawing/2014/main" val="2578354453"/>
                  </a:ext>
                </a:extLst>
              </a:tr>
              <a:tr h="308642">
                <a:tc>
                  <a:txBody>
                    <a:bodyPr/>
                    <a:lstStyle/>
                    <a:p>
                      <a:pPr algn="ctr"/>
                      <a:r>
                        <a:rPr kumimoji="1" lang="ja-JP" altLang="en-US" sz="1600" b="1" dirty="0" smtClean="0"/>
                        <a:t>天願川浸水想定区域</a:t>
                      </a:r>
                      <a:endParaRPr kumimoji="1" lang="ja-JP" altLang="en-US" sz="1600" b="1" dirty="0"/>
                    </a:p>
                  </a:txBody>
                  <a:tcPr marL="69164" marR="69164" marT="34582" marB="34582"/>
                </a:tc>
                <a:tc>
                  <a:txBody>
                    <a:bodyPr/>
                    <a:lstStyle/>
                    <a:p>
                      <a:pPr algn="ctr"/>
                      <a:r>
                        <a:rPr kumimoji="1" lang="ja-JP" altLang="en-US" sz="1600" b="1" dirty="0" smtClean="0"/>
                        <a:t>区域内　・　区域外</a:t>
                      </a:r>
                      <a:endParaRPr kumimoji="1" lang="ja-JP" altLang="en-US" sz="1600" b="1" dirty="0"/>
                    </a:p>
                  </a:txBody>
                  <a:tcPr marL="69164" marR="69164" marT="34582" marB="34582"/>
                </a:tc>
                <a:extLst>
                  <a:ext uri="{0D108BD9-81ED-4DB2-BD59-A6C34878D82A}">
                    <a16:rowId xmlns:a16="http://schemas.microsoft.com/office/drawing/2014/main" val="2504846508"/>
                  </a:ext>
                </a:extLst>
              </a:tr>
              <a:tr h="308642">
                <a:tc>
                  <a:txBody>
                    <a:bodyPr/>
                    <a:lstStyle/>
                    <a:p>
                      <a:pPr algn="ctr"/>
                      <a:r>
                        <a:rPr kumimoji="1" lang="ja-JP" altLang="en-US" sz="1600" b="1" dirty="0" smtClean="0"/>
                        <a:t>建物全壊率</a:t>
                      </a:r>
                      <a:endParaRPr kumimoji="1" lang="ja-JP" altLang="en-US" sz="1600" b="1" dirty="0"/>
                    </a:p>
                  </a:txBody>
                  <a:tcPr marL="69164" marR="69164" marT="34582" marB="34582"/>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smtClean="0"/>
                        <a:t>（　　　　）％　未満・以上</a:t>
                      </a:r>
                    </a:p>
                  </a:txBody>
                  <a:tcPr marL="69164" marR="69164" marT="34582" marB="34582"/>
                </a:tc>
                <a:extLst>
                  <a:ext uri="{0D108BD9-81ED-4DB2-BD59-A6C34878D82A}">
                    <a16:rowId xmlns:a16="http://schemas.microsoft.com/office/drawing/2014/main" val="848592257"/>
                  </a:ext>
                </a:extLst>
              </a:tr>
            </a:tbl>
          </a:graphicData>
        </a:graphic>
      </p:graphicFrame>
      <p:sp>
        <p:nvSpPr>
          <p:cNvPr id="42" name="正方形/長方形 41"/>
          <p:cNvSpPr/>
          <p:nvPr/>
        </p:nvSpPr>
        <p:spPr>
          <a:xfrm>
            <a:off x="9077869" y="3138703"/>
            <a:ext cx="3553848" cy="1800000"/>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3" name="正方形/長方形 42"/>
          <p:cNvSpPr/>
          <p:nvPr/>
        </p:nvSpPr>
        <p:spPr>
          <a:xfrm>
            <a:off x="9152700" y="3145835"/>
            <a:ext cx="3341835" cy="395576"/>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lIns="36000" r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外国人観光客の対応について</a:t>
            </a:r>
            <a:endParaRPr kumimoji="1" lang="en-US" altLang="ja-JP"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44" name="表 43"/>
          <p:cNvGraphicFramePr>
            <a:graphicFrameLocks noGrp="1"/>
          </p:cNvGraphicFramePr>
          <p:nvPr>
            <p:extLst>
              <p:ext uri="{D42A27DB-BD31-4B8C-83A1-F6EECF244321}">
                <p14:modId xmlns:p14="http://schemas.microsoft.com/office/powerpoint/2010/main" val="1888057176"/>
              </p:ext>
            </p:extLst>
          </p:nvPr>
        </p:nvGraphicFramePr>
        <p:xfrm>
          <a:off x="9260557" y="4048866"/>
          <a:ext cx="2191618" cy="814648"/>
        </p:xfrm>
        <a:graphic>
          <a:graphicData uri="http://schemas.openxmlformats.org/drawingml/2006/table">
            <a:tbl>
              <a:tblPr firstRow="1" bandRow="1">
                <a:tableStyleId>{5940675A-B579-460E-94D1-54222C63F5DA}</a:tableStyleId>
              </a:tblPr>
              <a:tblGrid>
                <a:gridCol w="733521">
                  <a:extLst>
                    <a:ext uri="{9D8B030D-6E8A-4147-A177-3AD203B41FA5}">
                      <a16:colId xmlns:a16="http://schemas.microsoft.com/office/drawing/2014/main" val="317332056"/>
                    </a:ext>
                  </a:extLst>
                </a:gridCol>
                <a:gridCol w="1458097">
                  <a:extLst>
                    <a:ext uri="{9D8B030D-6E8A-4147-A177-3AD203B41FA5}">
                      <a16:colId xmlns:a16="http://schemas.microsoft.com/office/drawing/2014/main" val="1523427626"/>
                    </a:ext>
                  </a:extLst>
                </a:gridCol>
              </a:tblGrid>
              <a:tr h="220222">
                <a:tc>
                  <a:txBody>
                    <a:bodyPr/>
                    <a:lstStyle/>
                    <a:p>
                      <a:pPr algn="ctr">
                        <a:lnSpc>
                          <a:spcPts val="1200"/>
                        </a:lnSpc>
                      </a:pPr>
                      <a:r>
                        <a:rPr kumimoji="1" lang="ja-JP" altLang="en-US" sz="1000" dirty="0" smtClean="0"/>
                        <a:t>対応時間</a:t>
                      </a:r>
                      <a:endParaRPr kumimoji="1" lang="ja-JP" altLang="en-US" sz="1000" dirty="0"/>
                    </a:p>
                  </a:txBody>
                  <a:tcPr marL="77123" marR="77123" marT="38562" marB="38562" anchor="ctr">
                    <a:solidFill>
                      <a:schemeClr val="bg1">
                        <a:lumMod val="95000"/>
                      </a:schemeClr>
                    </a:solidFill>
                  </a:tcPr>
                </a:tc>
                <a:tc>
                  <a:txBody>
                    <a:bodyPr/>
                    <a:lstStyle/>
                    <a:p>
                      <a:pPr>
                        <a:lnSpc>
                          <a:spcPts val="800"/>
                        </a:lnSpc>
                      </a:pPr>
                      <a:r>
                        <a:rPr kumimoji="1" lang="en-US" altLang="ja-JP" sz="1000" dirty="0" smtClean="0"/>
                        <a:t>9</a:t>
                      </a:r>
                      <a:r>
                        <a:rPr kumimoji="1" lang="ja-JP" altLang="en-US" sz="1000" dirty="0" smtClean="0"/>
                        <a:t>時～</a:t>
                      </a:r>
                      <a:r>
                        <a:rPr kumimoji="1" lang="en-US" altLang="ja-JP" sz="1000" dirty="0" smtClean="0"/>
                        <a:t>17</a:t>
                      </a:r>
                      <a:r>
                        <a:rPr kumimoji="1" lang="ja-JP" altLang="en-US" sz="1000" dirty="0" smtClean="0"/>
                        <a:t>時</a:t>
                      </a:r>
                    </a:p>
                  </a:txBody>
                  <a:tcPr marL="77123" marR="77123" marT="38562" marB="38562" anchor="ctr">
                    <a:solidFill>
                      <a:schemeClr val="bg1"/>
                    </a:solidFill>
                  </a:tcPr>
                </a:tc>
                <a:extLst>
                  <a:ext uri="{0D108BD9-81ED-4DB2-BD59-A6C34878D82A}">
                    <a16:rowId xmlns:a16="http://schemas.microsoft.com/office/drawing/2014/main" val="2130113305"/>
                  </a:ext>
                </a:extLst>
              </a:tr>
              <a:tr h="278407">
                <a:tc>
                  <a:txBody>
                    <a:bodyPr/>
                    <a:lstStyle/>
                    <a:p>
                      <a:pPr algn="ctr">
                        <a:lnSpc>
                          <a:spcPts val="1200"/>
                        </a:lnSpc>
                      </a:pPr>
                      <a:r>
                        <a:rPr kumimoji="1" lang="ja-JP" altLang="en-US" sz="1000" dirty="0" smtClean="0"/>
                        <a:t>連絡先</a:t>
                      </a:r>
                      <a:endParaRPr kumimoji="1" lang="ja-JP" altLang="en-US" sz="1000" dirty="0"/>
                    </a:p>
                  </a:txBody>
                  <a:tcPr marL="77123" marR="77123" marT="38562" marB="38562" anchor="ctr">
                    <a:solidFill>
                      <a:schemeClr val="bg1">
                        <a:lumMod val="95000"/>
                      </a:schemeClr>
                    </a:solidFill>
                  </a:tcPr>
                </a:tc>
                <a:tc>
                  <a:txBody>
                    <a:bodyPr/>
                    <a:lstStyle/>
                    <a:p>
                      <a:pPr>
                        <a:lnSpc>
                          <a:spcPts val="1000"/>
                        </a:lnSpc>
                      </a:pPr>
                      <a:r>
                        <a:rPr kumimoji="1" lang="ja-JP" altLang="en-US" sz="1000" dirty="0" smtClean="0"/>
                        <a:t>英　語：</a:t>
                      </a:r>
                      <a:r>
                        <a:rPr kumimoji="1" lang="en-US" altLang="ja-JP" sz="1000" dirty="0" smtClean="0"/>
                        <a:t>0570-077201</a:t>
                      </a:r>
                    </a:p>
                    <a:p>
                      <a:pPr>
                        <a:lnSpc>
                          <a:spcPts val="1000"/>
                        </a:lnSpc>
                      </a:pPr>
                      <a:r>
                        <a:rPr kumimoji="1" lang="ja-JP" altLang="en-US" sz="1000" dirty="0" smtClean="0"/>
                        <a:t>中国語：</a:t>
                      </a:r>
                      <a:r>
                        <a:rPr kumimoji="1" lang="en-US" altLang="ja-JP" sz="1000" dirty="0" smtClean="0"/>
                        <a:t>0570-077202</a:t>
                      </a:r>
                      <a:br>
                        <a:rPr kumimoji="1" lang="en-US" altLang="ja-JP" sz="1000" dirty="0" smtClean="0"/>
                      </a:br>
                      <a:r>
                        <a:rPr kumimoji="1" lang="ja-JP" altLang="en-US" sz="1000" dirty="0" smtClean="0"/>
                        <a:t>韓国語：</a:t>
                      </a:r>
                      <a:r>
                        <a:rPr kumimoji="1" lang="en-US" altLang="ja-JP" sz="1000" dirty="0" smtClean="0"/>
                        <a:t>0570-077203</a:t>
                      </a:r>
                    </a:p>
                    <a:p>
                      <a:pPr>
                        <a:lnSpc>
                          <a:spcPts val="1000"/>
                        </a:lnSpc>
                      </a:pPr>
                      <a:r>
                        <a:rPr kumimoji="1" lang="ja-JP" altLang="en-US" sz="1000" dirty="0" smtClean="0"/>
                        <a:t>タイ語：</a:t>
                      </a:r>
                      <a:r>
                        <a:rPr kumimoji="1" lang="en-US" altLang="ja-JP" sz="1000" dirty="0" smtClean="0"/>
                        <a:t>0570-077207</a:t>
                      </a:r>
                    </a:p>
                  </a:txBody>
                  <a:tcPr marL="77123" marR="77123" marT="38562" marB="38562" anchor="ctr">
                    <a:solidFill>
                      <a:schemeClr val="bg1"/>
                    </a:solidFill>
                  </a:tcPr>
                </a:tc>
                <a:extLst>
                  <a:ext uri="{0D108BD9-81ED-4DB2-BD59-A6C34878D82A}">
                    <a16:rowId xmlns:a16="http://schemas.microsoft.com/office/drawing/2014/main" val="3731941824"/>
                  </a:ext>
                </a:extLst>
              </a:tr>
            </a:tbl>
          </a:graphicData>
        </a:graphic>
      </p:graphicFrame>
      <p:pic>
        <p:nvPicPr>
          <p:cNvPr id="45" name="Picture 2" descr="å¤å½äººè¦³åå®¢ã®ã¤ã©ã¹ã"/>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1304" y="4027337"/>
            <a:ext cx="891215" cy="875372"/>
          </a:xfrm>
          <a:prstGeom prst="rect">
            <a:avLst/>
          </a:prstGeom>
          <a:noFill/>
          <a:extLst>
            <a:ext uri="{909E8E84-426E-40DD-AFC4-6F175D3DCCD1}">
              <a14:hiddenFill xmlns:a14="http://schemas.microsoft.com/office/drawing/2010/main">
                <a:solidFill>
                  <a:srgbClr val="FFFFFF"/>
                </a:solidFill>
              </a14:hiddenFill>
            </a:ext>
          </a:extLst>
        </p:spPr>
      </p:pic>
      <p:sp>
        <p:nvSpPr>
          <p:cNvPr id="46" name="正方形/長方形 45"/>
          <p:cNvSpPr/>
          <p:nvPr/>
        </p:nvSpPr>
        <p:spPr>
          <a:xfrm>
            <a:off x="9152700" y="3318829"/>
            <a:ext cx="3416666" cy="839487"/>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lIns="36000" r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外国人観光客への通訳</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が必要な</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場合、沖縄県</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の提供</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する</a:t>
            </a:r>
            <a:r>
              <a:rPr kumimoji="1" lang="ja-JP" altLang="en-US" sz="10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お</a:t>
            </a:r>
            <a:r>
              <a:rPr kumimoji="1" lang="ja-JP" altLang="en-US" sz="1000" dirty="0" err="1" smtClean="0">
                <a:solidFill>
                  <a:prstClr val="black"/>
                </a:solidFill>
                <a:latin typeface="Calibri" panose="020F0502020204030204"/>
                <a:ea typeface="游ゴシック" panose="020B0400000000000000" pitchFamily="50" charset="-128"/>
              </a:rPr>
              <a:t>きなわ</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多言語</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コンタクトセンターが利用できます</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無料通話</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47" name="表 46"/>
          <p:cNvGraphicFramePr>
            <a:graphicFrameLocks noGrp="1"/>
          </p:cNvGraphicFramePr>
          <p:nvPr>
            <p:extLst>
              <p:ext uri="{D42A27DB-BD31-4B8C-83A1-F6EECF244321}">
                <p14:modId xmlns:p14="http://schemas.microsoft.com/office/powerpoint/2010/main" val="2377479114"/>
              </p:ext>
            </p:extLst>
          </p:nvPr>
        </p:nvGraphicFramePr>
        <p:xfrm>
          <a:off x="9074438" y="5101692"/>
          <a:ext cx="3553848" cy="1112520"/>
        </p:xfrm>
        <a:graphic>
          <a:graphicData uri="http://schemas.openxmlformats.org/drawingml/2006/table">
            <a:tbl>
              <a:tblPr firstRow="1" bandRow="1">
                <a:tableStyleId>{21E4AEA4-8DFA-4A89-87EB-49C32662AFE0}</a:tableStyleId>
              </a:tblPr>
              <a:tblGrid>
                <a:gridCol w="755344">
                  <a:extLst>
                    <a:ext uri="{9D8B030D-6E8A-4147-A177-3AD203B41FA5}">
                      <a16:colId xmlns:a16="http://schemas.microsoft.com/office/drawing/2014/main" val="931470403"/>
                    </a:ext>
                  </a:extLst>
                </a:gridCol>
                <a:gridCol w="2798504">
                  <a:extLst>
                    <a:ext uri="{9D8B030D-6E8A-4147-A177-3AD203B41FA5}">
                      <a16:colId xmlns:a16="http://schemas.microsoft.com/office/drawing/2014/main" val="853011668"/>
                    </a:ext>
                  </a:extLst>
                </a:gridCol>
              </a:tblGrid>
              <a:tr h="25200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うるま市観光振興課への観光客等安否報告の内容</a:t>
                      </a:r>
                      <a:endParaRPr kumimoji="1" lang="en-US" altLang="ja-JP" sz="1100" dirty="0" smtClean="0"/>
                    </a:p>
                  </a:txBody>
                  <a:tcPr anchor="ctr"/>
                </a:tc>
                <a:tc hMerge="1">
                  <a:txBody>
                    <a:bodyPr/>
                    <a:lstStyle/>
                    <a:p>
                      <a:endParaRPr kumimoji="1" lang="ja-JP" altLang="en-US" dirty="0"/>
                    </a:p>
                  </a:txBody>
                  <a:tcPr/>
                </a:tc>
                <a:extLst>
                  <a:ext uri="{0D108BD9-81ED-4DB2-BD59-A6C34878D82A}">
                    <a16:rowId xmlns:a16="http://schemas.microsoft.com/office/drawing/2014/main" val="3988147113"/>
                  </a:ext>
                </a:extLst>
              </a:tr>
              <a:tr h="252000">
                <a:tc>
                  <a:txBody>
                    <a:bodyPr/>
                    <a:lstStyle/>
                    <a:p>
                      <a:pPr algn="ctr"/>
                      <a:r>
                        <a:rPr kumimoji="1" lang="ja-JP" altLang="en-US" sz="1100" b="1" dirty="0" smtClean="0"/>
                        <a:t>第１報</a:t>
                      </a:r>
                      <a:endParaRPr kumimoji="1" lang="ja-JP" altLang="en-US" sz="1100" b="1" dirty="0"/>
                    </a:p>
                  </a:txBody>
                  <a:tcPr anchor="ctr"/>
                </a:tc>
                <a:tc>
                  <a:txBody>
                    <a:bodyPr/>
                    <a:lstStyle/>
                    <a:p>
                      <a:r>
                        <a:rPr kumimoji="1" lang="ja-JP" altLang="en-US" sz="1100" b="1" dirty="0" smtClean="0"/>
                        <a:t>①事業所名、連絡先、報告者名</a:t>
                      </a:r>
                      <a:endParaRPr kumimoji="1" lang="en-US" altLang="ja-JP" sz="1100" b="1" dirty="0" smtClean="0"/>
                    </a:p>
                    <a:p>
                      <a:r>
                        <a:rPr kumimoji="1" lang="ja-JP" altLang="en-US" sz="1100" b="1" dirty="0" smtClean="0">
                          <a:solidFill>
                            <a:srgbClr val="FF0000"/>
                          </a:solidFill>
                        </a:rPr>
                        <a:t>②避難場所、避難人数、負傷者の有無</a:t>
                      </a:r>
                      <a:endParaRPr kumimoji="1" lang="ja-JP" altLang="en-US" sz="1100" b="1" dirty="0">
                        <a:solidFill>
                          <a:srgbClr val="FF0000"/>
                        </a:solidFill>
                      </a:endParaRPr>
                    </a:p>
                  </a:txBody>
                  <a:tcPr/>
                </a:tc>
                <a:extLst>
                  <a:ext uri="{0D108BD9-81ED-4DB2-BD59-A6C34878D82A}">
                    <a16:rowId xmlns:a16="http://schemas.microsoft.com/office/drawing/2014/main" val="2024751901"/>
                  </a:ext>
                </a:extLst>
              </a:tr>
              <a:tr h="252000">
                <a:tc>
                  <a:txBody>
                    <a:bodyPr/>
                    <a:lstStyle/>
                    <a:p>
                      <a:pPr algn="ctr"/>
                      <a:r>
                        <a:rPr kumimoji="1" lang="ja-JP" altLang="en-US" sz="1100" b="1" dirty="0" smtClean="0"/>
                        <a:t>第２報</a:t>
                      </a:r>
                      <a:endParaRPr kumimoji="1" lang="ja-JP" altLang="en-US" sz="1100" b="1" dirty="0"/>
                    </a:p>
                  </a:txBody>
                  <a:tcPr anchor="ctr"/>
                </a:tc>
                <a:tc>
                  <a:txBody>
                    <a:bodyPr/>
                    <a:lstStyle/>
                    <a:p>
                      <a:r>
                        <a:rPr kumimoji="1" lang="ja-JP" altLang="en-US" sz="1100" b="1" dirty="0" smtClean="0"/>
                        <a:t>①事業所名、連絡先、報告者名</a:t>
                      </a:r>
                      <a:endParaRPr kumimoji="1" lang="en-US" altLang="ja-JP" sz="1100" b="1" dirty="0" smtClean="0"/>
                    </a:p>
                    <a:p>
                      <a:r>
                        <a:rPr kumimoji="1" lang="ja-JP" altLang="en-US" sz="1100" b="1" dirty="0" smtClean="0">
                          <a:solidFill>
                            <a:srgbClr val="FF0000"/>
                          </a:solidFill>
                        </a:rPr>
                        <a:t>②避難者の氏名、年齢、住所、連絡先</a:t>
                      </a:r>
                      <a:endParaRPr kumimoji="1" lang="ja-JP" altLang="en-US" sz="1100" b="1" dirty="0">
                        <a:solidFill>
                          <a:srgbClr val="FF0000"/>
                        </a:solidFill>
                      </a:endParaRPr>
                    </a:p>
                  </a:txBody>
                  <a:tcPr/>
                </a:tc>
                <a:extLst>
                  <a:ext uri="{0D108BD9-81ED-4DB2-BD59-A6C34878D82A}">
                    <a16:rowId xmlns:a16="http://schemas.microsoft.com/office/drawing/2014/main" val="1379718846"/>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3724301310"/>
              </p:ext>
            </p:extLst>
          </p:nvPr>
        </p:nvGraphicFramePr>
        <p:xfrm>
          <a:off x="7339914" y="7077729"/>
          <a:ext cx="5291803" cy="2376240"/>
        </p:xfrm>
        <a:graphic>
          <a:graphicData uri="http://schemas.openxmlformats.org/drawingml/2006/table">
            <a:tbl>
              <a:tblPr firstRow="1" bandRow="1">
                <a:tableStyleId>{21E4AEA4-8DFA-4A89-87EB-49C32662AFE0}</a:tableStyleId>
              </a:tblPr>
              <a:tblGrid>
                <a:gridCol w="1723160">
                  <a:extLst>
                    <a:ext uri="{9D8B030D-6E8A-4147-A177-3AD203B41FA5}">
                      <a16:colId xmlns:a16="http://schemas.microsoft.com/office/drawing/2014/main" val="931470403"/>
                    </a:ext>
                  </a:extLst>
                </a:gridCol>
                <a:gridCol w="3568643">
                  <a:extLst>
                    <a:ext uri="{9D8B030D-6E8A-4147-A177-3AD203B41FA5}">
                      <a16:colId xmlns:a16="http://schemas.microsoft.com/office/drawing/2014/main" val="853011668"/>
                    </a:ext>
                  </a:extLst>
                </a:gridCol>
              </a:tblGrid>
              <a:tr h="252000">
                <a:tc gridSpan="2">
                  <a:txBody>
                    <a:bodyPr/>
                    <a:lstStyle/>
                    <a:p>
                      <a:pPr algn="ctr">
                        <a:lnSpc>
                          <a:spcPts val="1200"/>
                        </a:lnSpc>
                      </a:pPr>
                      <a:r>
                        <a:rPr kumimoji="1" lang="ja-JP" altLang="en-US" sz="1000" strike="noStrike" dirty="0" smtClean="0"/>
                        <a:t>緊急時・災害時の連絡先</a:t>
                      </a:r>
                      <a:endParaRPr kumimoji="1" lang="ja-JP" altLang="en-US" sz="1000" strike="sngStrike" dirty="0"/>
                    </a:p>
                  </a:txBody>
                  <a:tcPr anchor="ctr"/>
                </a:tc>
                <a:tc hMerge="1">
                  <a:txBody>
                    <a:bodyPr/>
                    <a:lstStyle/>
                    <a:p>
                      <a:endParaRPr kumimoji="1" lang="ja-JP" altLang="en-US" dirty="0"/>
                    </a:p>
                  </a:txBody>
                  <a:tcPr/>
                </a:tc>
                <a:extLst>
                  <a:ext uri="{0D108BD9-81ED-4DB2-BD59-A6C34878D82A}">
                    <a16:rowId xmlns:a16="http://schemas.microsoft.com/office/drawing/2014/main" val="3988147113"/>
                  </a:ext>
                </a:extLst>
              </a:tr>
              <a:tr h="396000">
                <a:tc>
                  <a:txBody>
                    <a:bodyPr/>
                    <a:lstStyle/>
                    <a:p>
                      <a:pPr algn="ctr">
                        <a:lnSpc>
                          <a:spcPts val="1200"/>
                        </a:lnSpc>
                      </a:pPr>
                      <a:r>
                        <a:rPr kumimoji="1" lang="ja-JP" altLang="en-US" sz="1100" b="1" dirty="0" smtClean="0">
                          <a:solidFill>
                            <a:schemeClr val="bg1"/>
                          </a:solidFill>
                        </a:rPr>
                        <a:t>観光危機管理</a:t>
                      </a:r>
                      <a:endParaRPr kumimoji="1" lang="en-US" altLang="ja-JP" sz="1100" b="1" dirty="0" smtClean="0">
                        <a:solidFill>
                          <a:schemeClr val="bg1"/>
                        </a:solidFill>
                      </a:endParaRPr>
                    </a:p>
                    <a:p>
                      <a:pPr algn="ctr">
                        <a:lnSpc>
                          <a:spcPts val="1200"/>
                        </a:lnSpc>
                      </a:pPr>
                      <a:r>
                        <a:rPr kumimoji="1" lang="ja-JP" altLang="en-US" sz="1100" b="1" dirty="0" smtClean="0">
                          <a:solidFill>
                            <a:schemeClr val="bg1"/>
                          </a:solidFill>
                        </a:rPr>
                        <a:t>緊急連絡先</a:t>
                      </a:r>
                      <a:endParaRPr kumimoji="1" lang="ja-JP" altLang="en-US" sz="1100" b="1" dirty="0">
                        <a:solidFill>
                          <a:schemeClr val="bg1"/>
                        </a:solidFill>
                      </a:endParaRPr>
                    </a:p>
                  </a:txBody>
                  <a:tcPr anchor="ctr">
                    <a:solidFill>
                      <a:srgbClr val="FF0000"/>
                    </a:solidFill>
                  </a:tcPr>
                </a:tc>
                <a:tc>
                  <a:txBody>
                    <a:bodyPr/>
                    <a:lstStyle/>
                    <a:p>
                      <a:pPr>
                        <a:lnSpc>
                          <a:spcPts val="1200"/>
                        </a:lnSpc>
                      </a:pPr>
                      <a:r>
                        <a:rPr kumimoji="1" lang="ja-JP" altLang="en-US" sz="1100" b="1" dirty="0" smtClean="0">
                          <a:solidFill>
                            <a:schemeClr val="bg1"/>
                          </a:solidFill>
                        </a:rPr>
                        <a:t>ＴＥＬ：０９８</a:t>
                      </a:r>
                      <a:r>
                        <a:rPr kumimoji="1" lang="en-US" altLang="ja-JP" sz="1100" b="1" dirty="0" smtClean="0">
                          <a:solidFill>
                            <a:schemeClr val="bg1"/>
                          </a:solidFill>
                        </a:rPr>
                        <a:t>-</a:t>
                      </a:r>
                      <a:r>
                        <a:rPr kumimoji="1" lang="ja-JP" altLang="en-US" sz="1100" b="1" dirty="0" smtClean="0">
                          <a:solidFill>
                            <a:schemeClr val="bg1"/>
                          </a:solidFill>
                        </a:rPr>
                        <a:t>９２３</a:t>
                      </a:r>
                      <a:r>
                        <a:rPr kumimoji="1" lang="en-US" altLang="ja-JP" sz="1100" b="1" dirty="0" smtClean="0">
                          <a:solidFill>
                            <a:schemeClr val="bg1"/>
                          </a:solidFill>
                        </a:rPr>
                        <a:t>-</a:t>
                      </a:r>
                      <a:r>
                        <a:rPr kumimoji="1" lang="ja-JP" altLang="en-US" sz="1100" b="1" dirty="0" smtClean="0">
                          <a:solidFill>
                            <a:schemeClr val="bg1"/>
                          </a:solidFill>
                        </a:rPr>
                        <a:t>７６１２</a:t>
                      </a:r>
                      <a:r>
                        <a:rPr kumimoji="1" lang="en-US" altLang="ja-JP" sz="1100" b="1" dirty="0" smtClean="0">
                          <a:solidFill>
                            <a:schemeClr val="bg1"/>
                          </a:solidFill>
                        </a:rPr>
                        <a:t>(</a:t>
                      </a:r>
                      <a:r>
                        <a:rPr kumimoji="1" lang="ja-JP" altLang="en-US" sz="1100" b="1" dirty="0" smtClean="0">
                          <a:solidFill>
                            <a:schemeClr val="bg1"/>
                          </a:solidFill>
                        </a:rPr>
                        <a:t>うるま市観光振興課</a:t>
                      </a:r>
                      <a:r>
                        <a:rPr kumimoji="1" lang="en-US" altLang="ja-JP" sz="1100" b="1" dirty="0" smtClean="0">
                          <a:solidFill>
                            <a:schemeClr val="bg1"/>
                          </a:solidFill>
                        </a:rPr>
                        <a:t>)</a:t>
                      </a:r>
                      <a:endParaRPr kumimoji="1" lang="ja-JP" altLang="en-US" sz="1100" b="1" dirty="0">
                        <a:solidFill>
                          <a:schemeClr val="bg1"/>
                        </a:solidFill>
                      </a:endParaRPr>
                    </a:p>
                  </a:txBody>
                  <a:tcPr anchor="ctr">
                    <a:solidFill>
                      <a:srgbClr val="FF0000"/>
                    </a:solidFill>
                  </a:tcPr>
                </a:tc>
                <a:extLst>
                  <a:ext uri="{0D108BD9-81ED-4DB2-BD59-A6C34878D82A}">
                    <a16:rowId xmlns:a16="http://schemas.microsoft.com/office/drawing/2014/main" val="2024751901"/>
                  </a:ext>
                </a:extLst>
              </a:tr>
              <a:tr h="288000">
                <a:tc>
                  <a:txBody>
                    <a:bodyPr/>
                    <a:lstStyle/>
                    <a:p>
                      <a:pPr algn="ctr">
                        <a:lnSpc>
                          <a:spcPts val="1000"/>
                        </a:lnSpc>
                      </a:pPr>
                      <a:r>
                        <a:rPr kumimoji="1" lang="ja-JP" altLang="en-US" sz="1100" b="1" dirty="0" smtClean="0">
                          <a:solidFill>
                            <a:schemeClr val="tx1"/>
                          </a:solidFill>
                        </a:rPr>
                        <a:t>防災・災害対策</a:t>
                      </a:r>
                      <a:endParaRPr kumimoji="1" lang="ja-JP" altLang="en-US" sz="1100" b="1" dirty="0">
                        <a:solidFill>
                          <a:schemeClr val="tx1"/>
                        </a:solidFill>
                      </a:endParaRPr>
                    </a:p>
                  </a:txBody>
                  <a:tcPr anchor="ctr">
                    <a:solidFill>
                      <a:srgbClr val="FCECE8"/>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ＴＥＬ：０９８</a:t>
                      </a:r>
                      <a:r>
                        <a:rPr kumimoji="1" lang="en-US" altLang="ja-JP" sz="1100" b="1" dirty="0" smtClean="0">
                          <a:solidFill>
                            <a:schemeClr val="tx1"/>
                          </a:solidFill>
                        </a:rPr>
                        <a:t>-</a:t>
                      </a:r>
                      <a:r>
                        <a:rPr kumimoji="1" lang="ja-JP" altLang="en-US" sz="1100" b="1" dirty="0" smtClean="0">
                          <a:solidFill>
                            <a:schemeClr val="tx1"/>
                          </a:solidFill>
                        </a:rPr>
                        <a:t>９７９</a:t>
                      </a:r>
                      <a:r>
                        <a:rPr kumimoji="1" lang="en-US" altLang="ja-JP" sz="1100" b="1" dirty="0" smtClean="0">
                          <a:solidFill>
                            <a:schemeClr val="tx1"/>
                          </a:solidFill>
                        </a:rPr>
                        <a:t>-</a:t>
                      </a:r>
                      <a:r>
                        <a:rPr kumimoji="1" lang="ja-JP" altLang="en-US" sz="1100" b="1" dirty="0" smtClean="0">
                          <a:solidFill>
                            <a:schemeClr val="tx1"/>
                          </a:solidFill>
                        </a:rPr>
                        <a:t>６７６０</a:t>
                      </a:r>
                      <a:r>
                        <a:rPr kumimoji="1" lang="en-US" altLang="ja-JP" sz="1100" b="1" dirty="0" smtClean="0">
                          <a:solidFill>
                            <a:schemeClr val="tx1"/>
                          </a:solidFill>
                        </a:rPr>
                        <a:t>(</a:t>
                      </a:r>
                      <a:r>
                        <a:rPr kumimoji="1" lang="ja-JP" altLang="en-US" sz="1100" b="1" dirty="0" smtClean="0">
                          <a:solidFill>
                            <a:schemeClr val="tx1"/>
                          </a:solidFill>
                        </a:rPr>
                        <a:t>うるま市危機管理課</a:t>
                      </a:r>
                      <a:r>
                        <a:rPr kumimoji="1" lang="en-US" altLang="ja-JP" sz="1100" b="1" dirty="0" smtClean="0">
                          <a:solidFill>
                            <a:schemeClr val="tx1"/>
                          </a:solidFill>
                        </a:rPr>
                        <a:t>)</a:t>
                      </a:r>
                      <a:endParaRPr kumimoji="1" lang="ja-JP" altLang="en-US" sz="1100" b="1" dirty="0" smtClean="0">
                        <a:solidFill>
                          <a:schemeClr val="tx1"/>
                        </a:solidFill>
                      </a:endParaRPr>
                    </a:p>
                  </a:txBody>
                  <a:tcPr anchor="ctr">
                    <a:solidFill>
                      <a:srgbClr val="FCECE8"/>
                    </a:solidFill>
                  </a:tcPr>
                </a:tc>
                <a:extLst>
                  <a:ext uri="{0D108BD9-81ED-4DB2-BD59-A6C34878D82A}">
                    <a16:rowId xmlns:a16="http://schemas.microsoft.com/office/drawing/2014/main" val="912532886"/>
                  </a:ext>
                </a:extLst>
              </a:tr>
              <a:tr h="288000">
                <a:tc>
                  <a:txBody>
                    <a:bodyPr/>
                    <a:lstStyle/>
                    <a:p>
                      <a:pPr algn="ctr">
                        <a:lnSpc>
                          <a:spcPts val="1000"/>
                        </a:lnSpc>
                      </a:pPr>
                      <a:r>
                        <a:rPr kumimoji="1" lang="ja-JP" altLang="en-US" sz="1100" b="1" dirty="0" smtClean="0"/>
                        <a:t>うるま市観光物産協会</a:t>
                      </a:r>
                      <a:endParaRPr kumimoji="1" lang="ja-JP" altLang="en-US" sz="1100" b="1" dirty="0"/>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ＴＥＬ：０９８</a:t>
                      </a:r>
                      <a:r>
                        <a:rPr kumimoji="1" lang="en-US" altLang="ja-JP" sz="1100" b="1" dirty="0" smtClean="0">
                          <a:solidFill>
                            <a:schemeClr val="tx1"/>
                          </a:solidFill>
                        </a:rPr>
                        <a:t>-</a:t>
                      </a:r>
                      <a:r>
                        <a:rPr kumimoji="1" lang="ja-JP" altLang="en-US" sz="1100" b="1" dirty="0" smtClean="0">
                          <a:solidFill>
                            <a:schemeClr val="tx1"/>
                          </a:solidFill>
                        </a:rPr>
                        <a:t>９８９</a:t>
                      </a:r>
                      <a:r>
                        <a:rPr kumimoji="1" lang="en-US" altLang="ja-JP" sz="1100" b="1" dirty="0" smtClean="0">
                          <a:solidFill>
                            <a:schemeClr val="tx1"/>
                          </a:solidFill>
                        </a:rPr>
                        <a:t>-</a:t>
                      </a:r>
                      <a:r>
                        <a:rPr kumimoji="1" lang="ja-JP" altLang="en-US" sz="1100" b="1" dirty="0" smtClean="0">
                          <a:solidFill>
                            <a:schemeClr val="tx1"/>
                          </a:solidFill>
                        </a:rPr>
                        <a:t>１１４８</a:t>
                      </a:r>
                    </a:p>
                  </a:txBody>
                  <a:tcPr anchor="ctr"/>
                </a:tc>
                <a:extLst>
                  <a:ext uri="{0D108BD9-81ED-4DB2-BD59-A6C34878D82A}">
                    <a16:rowId xmlns:a16="http://schemas.microsoft.com/office/drawing/2014/main" val="4116918881"/>
                  </a:ext>
                </a:extLst>
              </a:tr>
              <a:tr h="288000">
                <a:tc>
                  <a:txBody>
                    <a:bodyPr/>
                    <a:lstStyle/>
                    <a:p>
                      <a:pPr algn="ctr">
                        <a:lnSpc>
                          <a:spcPts val="1000"/>
                        </a:lnSpc>
                      </a:pPr>
                      <a:r>
                        <a:rPr kumimoji="1" lang="ja-JP" altLang="en-US" sz="1100" b="1" dirty="0" smtClean="0"/>
                        <a:t>うるま市商工会</a:t>
                      </a:r>
                      <a:endParaRPr kumimoji="1" lang="ja-JP" altLang="en-US" sz="1100" b="1" dirty="0"/>
                    </a:p>
                  </a:txBody>
                  <a:tcPr anchor="ctr">
                    <a:solidFill>
                      <a:srgbClr val="FCECE8"/>
                    </a:solidFill>
                  </a:tcPr>
                </a:tc>
                <a:tc>
                  <a:txBody>
                    <a:bodyPr/>
                    <a:lstStyle/>
                    <a:p>
                      <a:pPr>
                        <a:lnSpc>
                          <a:spcPts val="1000"/>
                        </a:lnSpc>
                      </a:pPr>
                      <a:r>
                        <a:rPr kumimoji="1" lang="ja-JP" altLang="en-US" sz="1100" b="1" dirty="0" smtClean="0">
                          <a:solidFill>
                            <a:schemeClr val="tx1"/>
                          </a:solidFill>
                        </a:rPr>
                        <a:t>ＴＥＬ：０９８</a:t>
                      </a:r>
                      <a:r>
                        <a:rPr kumimoji="1" lang="en-US" altLang="ja-JP" sz="1100" b="1" dirty="0" smtClean="0">
                          <a:solidFill>
                            <a:schemeClr val="tx1"/>
                          </a:solidFill>
                        </a:rPr>
                        <a:t>-</a:t>
                      </a:r>
                      <a:r>
                        <a:rPr kumimoji="1" lang="ja-JP" altLang="en-US" sz="1100" b="1" dirty="0" smtClean="0">
                          <a:solidFill>
                            <a:schemeClr val="tx1"/>
                          </a:solidFill>
                        </a:rPr>
                        <a:t>９７８</a:t>
                      </a:r>
                      <a:r>
                        <a:rPr kumimoji="1" lang="en-US" altLang="ja-JP" sz="1100" b="1" dirty="0" smtClean="0">
                          <a:solidFill>
                            <a:schemeClr val="tx1"/>
                          </a:solidFill>
                        </a:rPr>
                        <a:t>-</a:t>
                      </a:r>
                      <a:r>
                        <a:rPr kumimoji="1" lang="ja-JP" altLang="en-US" sz="1100" b="1" dirty="0" smtClean="0">
                          <a:solidFill>
                            <a:schemeClr val="tx1"/>
                          </a:solidFill>
                        </a:rPr>
                        <a:t>３１６８</a:t>
                      </a:r>
                      <a:r>
                        <a:rPr kumimoji="1" lang="en-US" altLang="ja-JP" sz="1100" b="1" dirty="0" smtClean="0">
                          <a:solidFill>
                            <a:schemeClr val="tx1"/>
                          </a:solidFill>
                        </a:rPr>
                        <a:t>(</a:t>
                      </a:r>
                      <a:r>
                        <a:rPr kumimoji="1" lang="ja-JP" altLang="en-US" sz="1100" b="1" dirty="0" smtClean="0">
                          <a:solidFill>
                            <a:schemeClr val="tx1"/>
                          </a:solidFill>
                        </a:rPr>
                        <a:t>本所</a:t>
                      </a:r>
                      <a:r>
                        <a:rPr kumimoji="1" lang="en-US" altLang="ja-JP" sz="1100" b="1" dirty="0" smtClean="0">
                          <a:solidFill>
                            <a:schemeClr val="tx1"/>
                          </a:solidFill>
                        </a:rPr>
                        <a:t>)</a:t>
                      </a:r>
                      <a:endParaRPr kumimoji="1" lang="ja-JP" altLang="en-US" sz="1100" b="1" dirty="0">
                        <a:solidFill>
                          <a:schemeClr val="tx1"/>
                        </a:solidFill>
                      </a:endParaRPr>
                    </a:p>
                  </a:txBody>
                  <a:tcPr anchor="ctr"/>
                </a:tc>
                <a:extLst>
                  <a:ext uri="{0D108BD9-81ED-4DB2-BD59-A6C34878D82A}">
                    <a16:rowId xmlns:a16="http://schemas.microsoft.com/office/drawing/2014/main" val="1844666558"/>
                  </a:ext>
                </a:extLst>
              </a:tr>
              <a:tr h="28800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t>消防・救急</a:t>
                      </a:r>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１１９番</a:t>
                      </a:r>
                    </a:p>
                  </a:txBody>
                  <a:tcPr anchor="ctr">
                    <a:solidFill>
                      <a:srgbClr val="F8D7CD"/>
                    </a:solidFill>
                  </a:tcPr>
                </a:tc>
                <a:extLst>
                  <a:ext uri="{0D108BD9-81ED-4DB2-BD59-A6C34878D82A}">
                    <a16:rowId xmlns:a16="http://schemas.microsoft.com/office/drawing/2014/main" val="3405508500"/>
                  </a:ext>
                </a:extLst>
              </a:tr>
              <a:tr h="288000">
                <a:tc>
                  <a:txBody>
                    <a:bodyPr/>
                    <a:lstStyle/>
                    <a:p>
                      <a:pPr algn="ctr">
                        <a:lnSpc>
                          <a:spcPts val="1000"/>
                        </a:lnSpc>
                      </a:pPr>
                      <a:r>
                        <a:rPr kumimoji="1" lang="ja-JP" altLang="en-US" sz="1100" b="1" dirty="0" smtClean="0"/>
                        <a:t>警察</a:t>
                      </a:r>
                      <a:endParaRPr kumimoji="1" lang="ja-JP" altLang="en-US" sz="1100" b="1" dirty="0"/>
                    </a:p>
                  </a:txBody>
                  <a:tcPr anchor="ctr">
                    <a:solidFill>
                      <a:srgbClr val="FCECE8"/>
                    </a:solidFill>
                  </a:tcPr>
                </a:tc>
                <a:tc>
                  <a:txBody>
                    <a:bodyPr/>
                    <a:lstStyle/>
                    <a:p>
                      <a:pPr>
                        <a:lnSpc>
                          <a:spcPts val="1000"/>
                        </a:lnSpc>
                      </a:pPr>
                      <a:r>
                        <a:rPr kumimoji="1" lang="ja-JP" altLang="en-US" sz="1100" b="1" dirty="0" smtClean="0">
                          <a:solidFill>
                            <a:schemeClr val="tx1"/>
                          </a:solidFill>
                        </a:rPr>
                        <a:t>１１０番</a:t>
                      </a:r>
                      <a:endParaRPr kumimoji="1" lang="ja-JP" altLang="en-US" sz="1100" b="1" dirty="0">
                        <a:solidFill>
                          <a:schemeClr val="tx1"/>
                        </a:solidFill>
                      </a:endParaRPr>
                    </a:p>
                  </a:txBody>
                  <a:tcPr anchor="ctr">
                    <a:solidFill>
                      <a:srgbClr val="FCECE8"/>
                    </a:solidFill>
                  </a:tcPr>
                </a:tc>
                <a:extLst>
                  <a:ext uri="{0D108BD9-81ED-4DB2-BD59-A6C34878D82A}">
                    <a16:rowId xmlns:a16="http://schemas.microsoft.com/office/drawing/2014/main" val="1436092189"/>
                  </a:ext>
                </a:extLst>
              </a:tr>
              <a:tr h="28800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t>海の事故</a:t>
                      </a:r>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１１８番</a:t>
                      </a:r>
                    </a:p>
                  </a:txBody>
                  <a:tcPr anchor="ctr">
                    <a:solidFill>
                      <a:srgbClr val="F8D7CD"/>
                    </a:solidFill>
                  </a:tcPr>
                </a:tc>
                <a:extLst>
                  <a:ext uri="{0D108BD9-81ED-4DB2-BD59-A6C34878D82A}">
                    <a16:rowId xmlns:a16="http://schemas.microsoft.com/office/drawing/2014/main" val="1523207617"/>
                  </a:ext>
                </a:extLst>
              </a:tr>
            </a:tbl>
          </a:graphicData>
        </a:graphic>
      </p:graphicFrame>
      <p:pic>
        <p:nvPicPr>
          <p:cNvPr id="51" name="Picture 4" descr="é¿é£ããäººã¨é¿é£èªå°ããäººã®ã¤ã©ã¹ãï¼ãã«ã¡ããï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3810" y="8219183"/>
            <a:ext cx="1598152" cy="1243362"/>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rot="16200000">
            <a:off x="10517617" y="5349866"/>
            <a:ext cx="612000" cy="2664000"/>
          </a:xfrm>
          <a:prstGeom prst="leftArrow">
            <a:avLst>
              <a:gd name="adj1" fmla="val 61030"/>
              <a:gd name="adj2" fmla="val 55200"/>
            </a:avLst>
          </a:prstGeom>
          <a:solidFill>
            <a:srgbClr val="FF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spAutoFit/>
          </a:bodyPr>
          <a:lstStyle/>
          <a:p>
            <a:pPr algn="ctr"/>
            <a:r>
              <a:rPr kumimoji="1" lang="ja-JP" altLang="en-US" sz="1200" b="1" dirty="0" smtClean="0"/>
              <a:t>避難した際の観光客等の安否報告</a:t>
            </a:r>
            <a:endParaRPr kumimoji="1" lang="ja-JP" altLang="en-US" sz="1200" b="1" dirty="0"/>
          </a:p>
        </p:txBody>
      </p:sp>
      <p:sp>
        <p:nvSpPr>
          <p:cNvPr id="56" name="テキスト ボックス 55"/>
          <p:cNvSpPr txBox="1"/>
          <p:nvPr/>
        </p:nvSpPr>
        <p:spPr>
          <a:xfrm>
            <a:off x="-2" y="9236231"/>
            <a:ext cx="12801602" cy="369332"/>
          </a:xfrm>
          <a:prstGeom prst="rect">
            <a:avLst/>
          </a:prstGeom>
          <a:noFill/>
        </p:spPr>
        <p:txBody>
          <a:bodyPr wrap="square" l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b="1" noProof="0" dirty="0" smtClean="0">
                <a:solidFill>
                  <a:schemeClr val="bg1">
                    <a:lumMod val="50000"/>
                  </a:schemeClr>
                </a:solidFill>
                <a:latin typeface="Calibri" panose="020F0502020204030204"/>
                <a:ea typeface="游ゴシック" panose="020B0400000000000000" pitchFamily="50" charset="-128"/>
              </a:rPr>
              <a:t>【</a:t>
            </a:r>
            <a:r>
              <a:rPr kumimoji="1" lang="ja-JP" altLang="en-US" b="1" noProof="0" dirty="0" smtClean="0">
                <a:solidFill>
                  <a:schemeClr val="bg1">
                    <a:lumMod val="50000"/>
                  </a:schemeClr>
                </a:solidFill>
                <a:latin typeface="Calibri" panose="020F0502020204030204"/>
                <a:ea typeface="游ゴシック" panose="020B0400000000000000" pitchFamily="50" charset="-128"/>
              </a:rPr>
              <a:t>令和４年３月作成</a:t>
            </a:r>
            <a:r>
              <a:rPr kumimoji="1" lang="en-US" altLang="ja-JP" b="1" noProof="0" dirty="0" smtClean="0">
                <a:solidFill>
                  <a:schemeClr val="bg1">
                    <a:lumMod val="50000"/>
                  </a:schemeClr>
                </a:solidFill>
                <a:latin typeface="Calibri" panose="020F0502020204030204"/>
                <a:ea typeface="游ゴシック" panose="020B0400000000000000" pitchFamily="50" charset="-128"/>
              </a:rPr>
              <a:t>】</a:t>
            </a:r>
            <a:endParaRPr kumimoji="1" lang="ja-JP" altLang="en-US" sz="1800" b="1" i="0" u="none" strike="noStrike" kern="1200" cap="none" spc="0" normalizeH="0" baseline="0" noProof="0" dirty="0">
              <a:ln>
                <a:noFill/>
              </a:ln>
              <a:solidFill>
                <a:schemeClr val="bg1">
                  <a:lumMod val="50000"/>
                </a:schemeClr>
              </a:solidFill>
              <a:effectLst/>
              <a:uLnTx/>
              <a:uFillTx/>
              <a:latin typeface="Calibri" panose="020F0502020204030204"/>
              <a:ea typeface="游ゴシック" panose="020B0400000000000000" pitchFamily="50" charset="-128"/>
            </a:endParaRPr>
          </a:p>
        </p:txBody>
      </p:sp>
      <p:sp>
        <p:nvSpPr>
          <p:cNvPr id="26" name="テキスト ボックス 25"/>
          <p:cNvSpPr txBox="1"/>
          <p:nvPr/>
        </p:nvSpPr>
        <p:spPr>
          <a:xfrm>
            <a:off x="157288" y="7240756"/>
            <a:ext cx="7033066" cy="1288405"/>
          </a:xfrm>
          <a:prstGeom prst="cloud">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r>
              <a:rPr kumimoji="1" lang="ja-JP" altLang="en-US" sz="1100" dirty="0" smtClean="0"/>
              <a:t>旅行で沖縄県を訪れている観光客は、</a:t>
            </a:r>
            <a:endParaRPr kumimoji="1" lang="en-US" altLang="ja-JP" sz="1100" dirty="0" smtClean="0"/>
          </a:p>
          <a:p>
            <a:r>
              <a:rPr kumimoji="1" lang="ja-JP" altLang="en-US" sz="1100" dirty="0" smtClean="0"/>
              <a:t>大規模な災害が起こった時に「帰宅困難者」となります。</a:t>
            </a:r>
            <a:endParaRPr kumimoji="1" lang="en-US" altLang="ja-JP" sz="1100" dirty="0" smtClean="0"/>
          </a:p>
          <a:p>
            <a:r>
              <a:rPr kumimoji="1" lang="ja-JP" altLang="en-US" sz="1100" dirty="0" smtClean="0"/>
              <a:t>うるま市や沖縄県が「帰宅困難者」となった観光客を帰すためには、</a:t>
            </a:r>
            <a:endParaRPr kumimoji="1" lang="en-US" altLang="ja-JP" sz="1100" dirty="0" smtClean="0"/>
          </a:p>
          <a:p>
            <a:r>
              <a:rPr kumimoji="1" lang="ja-JP" altLang="en-US" sz="1100" dirty="0" smtClean="0"/>
              <a:t>まず「どこに」「どれくらい」観光客が避難しているのか、</a:t>
            </a:r>
            <a:endParaRPr kumimoji="1" lang="en-US" altLang="ja-JP" sz="1100" dirty="0" smtClean="0"/>
          </a:p>
          <a:p>
            <a:r>
              <a:rPr kumimoji="1" lang="ja-JP" altLang="en-US" sz="1100" dirty="0" smtClean="0"/>
              <a:t>そして「どのような」観光客を帰宅支援するのかという情報が必要で</a:t>
            </a:r>
            <a:r>
              <a:rPr kumimoji="1" lang="ja-JP" altLang="en-US" sz="1100" dirty="0"/>
              <a:t>す</a:t>
            </a:r>
            <a:r>
              <a:rPr kumimoji="1" lang="ja-JP" altLang="en-US" sz="1100" dirty="0" smtClean="0"/>
              <a:t>。</a:t>
            </a:r>
            <a:endParaRPr kumimoji="1" lang="ja-JP" altLang="en-US" sz="1100" dirty="0"/>
          </a:p>
        </p:txBody>
      </p:sp>
    </p:spTree>
    <p:extLst>
      <p:ext uri="{BB962C8B-B14F-4D97-AF65-F5344CB8AC3E}">
        <p14:creationId xmlns:p14="http://schemas.microsoft.com/office/powerpoint/2010/main" val="1934641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1302</TotalTime>
  <Words>803</Words>
  <Application>Microsoft Office PowerPoint</Application>
  <PresentationFormat>A3 297x420 mm</PresentationFormat>
  <Paragraphs>113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HGP明朝E</vt:lpstr>
      <vt:lpstr>游ゴシック</vt:lpstr>
      <vt:lpstr>游ゴシック Light</vt:lpstr>
      <vt:lpstr>Arial</vt:lpstr>
      <vt:lpstr>Calibri</vt:lpstr>
      <vt:lpstr>Calibri Light</vt:lpstr>
      <vt:lpstr>Office テーマ</vt:lpstr>
      <vt:lpstr>PowerPoint プレゼンテーション</vt:lpstr>
    </vt:vector>
  </TitlesOfParts>
  <Company>日本アジアグループ株式会社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標準A</dc:creator>
  <cp:lastModifiedBy>横田　竜</cp:lastModifiedBy>
  <cp:revision>203</cp:revision>
  <cp:lastPrinted>2022-01-17T00:53:18Z</cp:lastPrinted>
  <dcterms:created xsi:type="dcterms:W3CDTF">2021-11-08T06:41:59Z</dcterms:created>
  <dcterms:modified xsi:type="dcterms:W3CDTF">2022-06-03T06:24:53Z</dcterms:modified>
</cp:coreProperties>
</file>