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C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3132"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Century"/>
                <a:cs typeface="Century"/>
              </a:defRPr>
            </a:lvl1pPr>
          </a:lstStyle>
          <a:p>
            <a:pPr marL="38100">
              <a:lnSpc>
                <a:spcPts val="1015"/>
              </a:lnSpc>
              <a:spcBef>
                <a:spcPts val="80"/>
              </a:spcBef>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Century"/>
                <a:cs typeface="Century"/>
              </a:defRPr>
            </a:lvl1pPr>
          </a:lstStyle>
          <a:p>
            <a:pPr marL="38100">
              <a:lnSpc>
                <a:spcPts val="1015"/>
              </a:lnSpc>
              <a:spcBef>
                <a:spcPts val="80"/>
              </a:spcBef>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7" name="Holder 7"/>
          <p:cNvSpPr>
            <a:spLocks noGrp="1"/>
          </p:cNvSpPr>
          <p:nvPr>
            <p:ph type="sldNum" sz="quarter" idx="7"/>
          </p:nvPr>
        </p:nvSpPr>
        <p:spPr/>
        <p:txBody>
          <a:bodyPr lIns="0" tIns="0" rIns="0" bIns="0"/>
          <a:lstStyle>
            <a:lvl1pPr>
              <a:defRPr sz="900" b="0" i="0">
                <a:solidFill>
                  <a:schemeClr val="tx1"/>
                </a:solidFill>
                <a:latin typeface="Century"/>
                <a:cs typeface="Century"/>
              </a:defRPr>
            </a:lvl1pPr>
          </a:lstStyle>
          <a:p>
            <a:pPr marL="38100">
              <a:lnSpc>
                <a:spcPts val="1015"/>
              </a:lnSpc>
              <a:spcBef>
                <a:spcPts val="80"/>
              </a:spcBef>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5" name="Holder 5"/>
          <p:cNvSpPr>
            <a:spLocks noGrp="1"/>
          </p:cNvSpPr>
          <p:nvPr>
            <p:ph type="sldNum" sz="quarter" idx="7"/>
          </p:nvPr>
        </p:nvSpPr>
        <p:spPr/>
        <p:txBody>
          <a:bodyPr lIns="0" tIns="0" rIns="0" bIns="0"/>
          <a:lstStyle>
            <a:lvl1pPr>
              <a:defRPr sz="900" b="0" i="0">
                <a:solidFill>
                  <a:schemeClr val="tx1"/>
                </a:solidFill>
                <a:latin typeface="Century"/>
                <a:cs typeface="Century"/>
              </a:defRPr>
            </a:lvl1pPr>
          </a:lstStyle>
          <a:p>
            <a:pPr marL="38100">
              <a:lnSpc>
                <a:spcPts val="1015"/>
              </a:lnSpc>
              <a:spcBef>
                <a:spcPts val="80"/>
              </a:spcBef>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4" name="Holder 4"/>
          <p:cNvSpPr>
            <a:spLocks noGrp="1"/>
          </p:cNvSpPr>
          <p:nvPr>
            <p:ph type="sldNum" sz="quarter" idx="7"/>
          </p:nvPr>
        </p:nvSpPr>
        <p:spPr/>
        <p:txBody>
          <a:bodyPr lIns="0" tIns="0" rIns="0" bIns="0"/>
          <a:lstStyle>
            <a:lvl1pPr>
              <a:defRPr sz="900" b="0" i="0">
                <a:solidFill>
                  <a:schemeClr val="tx1"/>
                </a:solidFill>
                <a:latin typeface="Century"/>
                <a:cs typeface="Century"/>
              </a:defRPr>
            </a:lvl1pPr>
          </a:lstStyle>
          <a:p>
            <a:pPr marL="38100">
              <a:lnSpc>
                <a:spcPts val="1015"/>
              </a:lnSpc>
              <a:spcBef>
                <a:spcPts val="80"/>
              </a:spcBef>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5226" y="960881"/>
            <a:ext cx="6231255" cy="18415"/>
          </a:xfrm>
          <a:custGeom>
            <a:avLst/>
            <a:gdLst/>
            <a:ahLst/>
            <a:cxnLst/>
            <a:rect l="l" t="t" r="r" b="b"/>
            <a:pathLst>
              <a:path w="6231255" h="18415">
                <a:moveTo>
                  <a:pt x="6230874" y="12192"/>
                </a:moveTo>
                <a:lnTo>
                  <a:pt x="0" y="12192"/>
                </a:lnTo>
                <a:lnTo>
                  <a:pt x="0" y="18288"/>
                </a:lnTo>
                <a:lnTo>
                  <a:pt x="6230874" y="18288"/>
                </a:lnTo>
                <a:lnTo>
                  <a:pt x="6230874" y="12192"/>
                </a:lnTo>
                <a:close/>
              </a:path>
              <a:path w="6231255" h="18415">
                <a:moveTo>
                  <a:pt x="6230874" y="0"/>
                </a:moveTo>
                <a:lnTo>
                  <a:pt x="0" y="0"/>
                </a:lnTo>
                <a:lnTo>
                  <a:pt x="0" y="6096"/>
                </a:lnTo>
                <a:lnTo>
                  <a:pt x="6230874" y="6096"/>
                </a:lnTo>
                <a:lnTo>
                  <a:pt x="6230874" y="0"/>
                </a:lnTo>
                <a:close/>
              </a:path>
            </a:pathLst>
          </a:custGeom>
          <a:solidFill>
            <a:srgbClr val="000000"/>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8/7/2025</a:t>
            </a:fld>
            <a:endParaRPr lang="en-US"/>
          </a:p>
        </p:txBody>
      </p:sp>
      <p:sp>
        <p:nvSpPr>
          <p:cNvPr id="6" name="Holder 6"/>
          <p:cNvSpPr>
            <a:spLocks noGrp="1"/>
          </p:cNvSpPr>
          <p:nvPr>
            <p:ph type="sldNum" sz="quarter" idx="7"/>
          </p:nvPr>
        </p:nvSpPr>
        <p:spPr>
          <a:xfrm>
            <a:off x="3710940" y="10382331"/>
            <a:ext cx="153035" cy="139700"/>
          </a:xfrm>
          <a:prstGeom prst="rect">
            <a:avLst/>
          </a:prstGeom>
        </p:spPr>
        <p:txBody>
          <a:bodyPr wrap="square" lIns="0" tIns="0" rIns="0" bIns="0">
            <a:spAutoFit/>
          </a:bodyPr>
          <a:lstStyle>
            <a:lvl1pPr>
              <a:defRPr sz="900" b="0" i="0">
                <a:solidFill>
                  <a:schemeClr val="tx1"/>
                </a:solidFill>
                <a:latin typeface="Century"/>
                <a:cs typeface="Century"/>
              </a:defRPr>
            </a:lvl1pPr>
          </a:lstStyle>
          <a:p>
            <a:pPr marL="38100">
              <a:lnSpc>
                <a:spcPts val="1015"/>
              </a:lnSpc>
              <a:spcBef>
                <a:spcPts val="80"/>
              </a:spcBef>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2D2F0C6C-F715-4BF1-9E8F-509AE4947567}"/>
              </a:ext>
            </a:extLst>
          </p:cNvPr>
          <p:cNvSpPr/>
          <p:nvPr/>
        </p:nvSpPr>
        <p:spPr>
          <a:xfrm>
            <a:off x="806450" y="1384300"/>
            <a:ext cx="6019800" cy="6431889"/>
          </a:xfrm>
          <a:prstGeom prst="rect">
            <a:avLst/>
          </a:prstGeom>
        </p:spPr>
        <p:txBody>
          <a:bodyPr wrap="square">
            <a:spAutoFit/>
          </a:bodyPr>
          <a:lstStyle/>
          <a:p>
            <a:pPr algn="ctr">
              <a:lnSpc>
                <a:spcPts val="2300"/>
              </a:lnSpc>
            </a:pPr>
            <a:r>
              <a:rPr lang="ja-JP" altLang="en-US" sz="1400" b="1" dirty="0">
                <a:latin typeface="+mn-ea"/>
                <a:ea typeface="+mn-ea"/>
              </a:rPr>
              <a:t>勝連・与那城地域まちづくり調査業務に関する </a:t>
            </a:r>
          </a:p>
          <a:p>
            <a:pPr algn="ctr">
              <a:lnSpc>
                <a:spcPts val="2300"/>
              </a:lnSpc>
            </a:pPr>
            <a:r>
              <a:rPr lang="ja-JP" altLang="en-US" sz="1400" b="1" dirty="0">
                <a:latin typeface="+mn-ea"/>
                <a:ea typeface="+mn-ea"/>
              </a:rPr>
              <a:t>トライアル実証イベント暫定利用に係る誓約書 </a:t>
            </a:r>
          </a:p>
          <a:p>
            <a:pPr>
              <a:lnSpc>
                <a:spcPts val="1700"/>
              </a:lnSpc>
            </a:pPr>
            <a:r>
              <a:rPr lang="ja-JP" altLang="en-US" sz="1200" dirty="0">
                <a:latin typeface="+mn-ea"/>
                <a:ea typeface="+mn-ea"/>
              </a:rPr>
              <a:t> </a:t>
            </a:r>
            <a:endParaRPr lang="en-US" altLang="ja-JP" sz="1200" dirty="0">
              <a:latin typeface="+mn-ea"/>
              <a:ea typeface="+mn-ea"/>
            </a:endParaRPr>
          </a:p>
          <a:p>
            <a:pPr>
              <a:lnSpc>
                <a:spcPts val="1700"/>
              </a:lnSpc>
            </a:pPr>
            <a:endParaRPr lang="ja-JP" altLang="en-US" sz="1200" dirty="0">
              <a:latin typeface="+mn-ea"/>
              <a:ea typeface="+mn-ea"/>
            </a:endParaRPr>
          </a:p>
          <a:p>
            <a:pPr>
              <a:lnSpc>
                <a:spcPts val="1700"/>
              </a:lnSpc>
            </a:pPr>
            <a:r>
              <a:rPr lang="ja-JP" altLang="en-US" sz="1200" dirty="0">
                <a:latin typeface="+mn-ea"/>
                <a:ea typeface="+mn-ea"/>
              </a:rPr>
              <a:t> </a:t>
            </a:r>
          </a:p>
          <a:p>
            <a:pPr>
              <a:lnSpc>
                <a:spcPts val="1800"/>
              </a:lnSpc>
            </a:pPr>
            <a:r>
              <a:rPr lang="ja-JP" altLang="en-US" sz="1100" dirty="0">
                <a:latin typeface="+mn-ea"/>
                <a:ea typeface="+mn-ea"/>
              </a:rPr>
              <a:t>私は、勝連・与那城地域まちづくり調査業務に関するトライアル実証イベントでの暫定利用により私が実施する事業について、「私」と「私が実施した事業の利用者」との間にトラブル等が発生した場合は、私と当該利用者との間において解決するものとし、うるま市に対しては、そのいかなる責任も求めないことを誓約します。 </a:t>
            </a:r>
          </a:p>
          <a:p>
            <a:pPr>
              <a:lnSpc>
                <a:spcPts val="1800"/>
              </a:lnSpc>
            </a:pPr>
            <a:r>
              <a:rPr lang="ja-JP" altLang="en-US" sz="1100" dirty="0">
                <a:latin typeface="+mn-ea"/>
                <a:ea typeface="+mn-ea"/>
              </a:rPr>
              <a:t>なお、万一当該トラブル等によりうるま市に損害があった場合は、私がその賠償責任を負うことに異存はありません。 </a:t>
            </a:r>
            <a:endParaRPr lang="en-US" altLang="ja-JP" sz="1100" dirty="0">
              <a:latin typeface="+mn-ea"/>
              <a:ea typeface="+mn-ea"/>
            </a:endParaRPr>
          </a:p>
          <a:p>
            <a:pPr>
              <a:lnSpc>
                <a:spcPts val="1800"/>
              </a:lnSpc>
            </a:pPr>
            <a:endParaRPr lang="ja-JP" altLang="en-US" sz="1100" dirty="0">
              <a:latin typeface="+mn-ea"/>
              <a:ea typeface="+mn-ea"/>
            </a:endParaRPr>
          </a:p>
          <a:p>
            <a:pPr>
              <a:lnSpc>
                <a:spcPts val="1700"/>
              </a:lnSpc>
            </a:pPr>
            <a:r>
              <a:rPr lang="ja-JP" altLang="en-US" sz="1200" dirty="0">
                <a:latin typeface="+mn-ea"/>
                <a:ea typeface="+mn-ea"/>
              </a:rPr>
              <a:t> </a:t>
            </a:r>
          </a:p>
          <a:p>
            <a:pPr>
              <a:lnSpc>
                <a:spcPts val="1700"/>
              </a:lnSpc>
            </a:pPr>
            <a:r>
              <a:rPr lang="ja-JP" altLang="en-US" sz="1200" dirty="0">
                <a:latin typeface="+mn-ea"/>
                <a:ea typeface="+mn-ea"/>
              </a:rPr>
              <a:t> </a:t>
            </a:r>
            <a:endParaRPr lang="en-US" altLang="ja-JP" sz="1200" dirty="0">
              <a:latin typeface="+mn-ea"/>
              <a:ea typeface="+mn-ea"/>
            </a:endParaRPr>
          </a:p>
          <a:p>
            <a:pPr>
              <a:lnSpc>
                <a:spcPts val="1700"/>
              </a:lnSpc>
            </a:pPr>
            <a:endParaRPr lang="ja-JP" altLang="en-US" sz="1200" dirty="0">
              <a:latin typeface="+mn-ea"/>
              <a:ea typeface="+mn-ea"/>
            </a:endParaRPr>
          </a:p>
          <a:p>
            <a:pPr>
              <a:lnSpc>
                <a:spcPts val="1700"/>
              </a:lnSpc>
            </a:pPr>
            <a:r>
              <a:rPr lang="ja-JP" altLang="en-US" sz="1200" dirty="0">
                <a:latin typeface="+mn-ea"/>
                <a:ea typeface="+mn-ea"/>
              </a:rPr>
              <a:t> </a:t>
            </a:r>
          </a:p>
          <a:p>
            <a:pPr>
              <a:lnSpc>
                <a:spcPts val="1700"/>
              </a:lnSpc>
            </a:pPr>
            <a:r>
              <a:rPr lang="ja-JP" altLang="en-US" sz="1200" dirty="0">
                <a:latin typeface="+mn-ea"/>
                <a:ea typeface="+mn-ea"/>
              </a:rPr>
              <a:t>  令和      年      月      日 </a:t>
            </a:r>
          </a:p>
          <a:p>
            <a:pPr>
              <a:lnSpc>
                <a:spcPts val="1700"/>
              </a:lnSpc>
            </a:pPr>
            <a:r>
              <a:rPr lang="ja-JP" altLang="en-US" sz="1200" dirty="0">
                <a:latin typeface="+mn-ea"/>
                <a:ea typeface="+mn-ea"/>
              </a:rPr>
              <a:t>   </a:t>
            </a:r>
          </a:p>
          <a:p>
            <a:pPr>
              <a:lnSpc>
                <a:spcPts val="1700"/>
              </a:lnSpc>
            </a:pPr>
            <a:r>
              <a:rPr lang="ja-JP" altLang="en-US" sz="1200" dirty="0">
                <a:latin typeface="+mn-ea"/>
                <a:ea typeface="+mn-ea"/>
              </a:rPr>
              <a:t>                                        住    所 </a:t>
            </a:r>
          </a:p>
          <a:p>
            <a:pPr>
              <a:lnSpc>
                <a:spcPts val="1700"/>
              </a:lnSpc>
            </a:pPr>
            <a:r>
              <a:rPr lang="ja-JP" altLang="en-US" sz="1200" dirty="0">
                <a:latin typeface="+mn-ea"/>
                <a:ea typeface="+mn-ea"/>
              </a:rPr>
              <a:t>  </a:t>
            </a:r>
          </a:p>
          <a:p>
            <a:pPr>
              <a:lnSpc>
                <a:spcPts val="1700"/>
              </a:lnSpc>
            </a:pPr>
            <a:r>
              <a:rPr lang="ja-JP" altLang="en-US" sz="1200" dirty="0">
                <a:latin typeface="+mn-ea"/>
                <a:ea typeface="+mn-ea"/>
              </a:rPr>
              <a:t>                                        提出者  称号</a:t>
            </a:r>
            <a:endParaRPr lang="en-US" altLang="ja-JP" sz="1200" dirty="0">
              <a:latin typeface="+mn-ea"/>
              <a:ea typeface="+mn-ea"/>
            </a:endParaRPr>
          </a:p>
          <a:p>
            <a:pPr>
              <a:lnSpc>
                <a:spcPts val="1700"/>
              </a:lnSpc>
            </a:pPr>
            <a:r>
              <a:rPr lang="en-US" altLang="ja-JP" sz="1200" dirty="0">
                <a:latin typeface="+mn-ea"/>
                <a:ea typeface="+mn-ea"/>
              </a:rPr>
              <a:t>                                        </a:t>
            </a:r>
            <a:r>
              <a:rPr lang="ja-JP" altLang="en-US" sz="1200" dirty="0">
                <a:latin typeface="+mn-ea"/>
                <a:ea typeface="+mn-ea"/>
              </a:rPr>
              <a:t>又は名称 </a:t>
            </a:r>
          </a:p>
          <a:p>
            <a:pPr>
              <a:lnSpc>
                <a:spcPts val="1700"/>
              </a:lnSpc>
            </a:pPr>
            <a:r>
              <a:rPr lang="ja-JP" altLang="en-US" sz="1200" dirty="0">
                <a:latin typeface="+mn-ea"/>
                <a:ea typeface="+mn-ea"/>
              </a:rPr>
              <a:t> </a:t>
            </a:r>
          </a:p>
          <a:p>
            <a:pPr>
              <a:lnSpc>
                <a:spcPts val="1700"/>
              </a:lnSpc>
            </a:pPr>
            <a:r>
              <a:rPr lang="ja-JP" altLang="en-US" sz="1200" dirty="0">
                <a:latin typeface="+mn-ea"/>
                <a:ea typeface="+mn-ea"/>
              </a:rPr>
              <a:t>                                        代表者職氏名                                                 印 </a:t>
            </a:r>
          </a:p>
          <a:p>
            <a:pPr>
              <a:lnSpc>
                <a:spcPts val="1700"/>
              </a:lnSpc>
            </a:pPr>
            <a:r>
              <a:rPr lang="ja-JP" altLang="en-US" sz="1200" dirty="0">
                <a:latin typeface="+mn-ea"/>
                <a:ea typeface="+mn-ea"/>
              </a:rPr>
              <a:t> </a:t>
            </a:r>
          </a:p>
          <a:p>
            <a:pPr>
              <a:lnSpc>
                <a:spcPts val="1700"/>
              </a:lnSpc>
            </a:pPr>
            <a:r>
              <a:rPr lang="ja-JP" altLang="en-US" sz="1200" dirty="0">
                <a:latin typeface="+mn-ea"/>
                <a:ea typeface="+mn-ea"/>
              </a:rPr>
              <a:t> </a:t>
            </a:r>
          </a:p>
          <a:p>
            <a:pPr>
              <a:lnSpc>
                <a:spcPts val="1700"/>
              </a:lnSpc>
            </a:pPr>
            <a:r>
              <a:rPr lang="ja-JP" altLang="en-US" sz="1200" dirty="0">
                <a:latin typeface="+mn-ea"/>
                <a:ea typeface="+mn-ea"/>
              </a:rPr>
              <a:t> </a:t>
            </a:r>
          </a:p>
          <a:p>
            <a:pPr>
              <a:lnSpc>
                <a:spcPts val="1700"/>
              </a:lnSpc>
            </a:pPr>
            <a:r>
              <a:rPr lang="ja-JP" altLang="en-US" sz="1200" dirty="0">
                <a:latin typeface="+mn-ea"/>
                <a:ea typeface="+mn-ea"/>
              </a:rPr>
              <a:t>うるま市  殿</a:t>
            </a:r>
            <a:endParaRPr lang="ja-JP" altLang="en-US" sz="1100" dirty="0">
              <a:latin typeface="+mn-ea"/>
              <a:ea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8A12E51082AF243BE38A97BCCAEFA21" ma:contentTypeVersion="0" ma:contentTypeDescription="新しいドキュメントを作成します。" ma:contentTypeScope="" ma:versionID="b1584ed12b0fe8903271b86570b25680">
  <xsd:schema xmlns:xsd="http://www.w3.org/2001/XMLSchema" xmlns:xs="http://www.w3.org/2001/XMLSchema" xmlns:p="http://schemas.microsoft.com/office/2006/metadata/properties" targetNamespace="http://schemas.microsoft.com/office/2006/metadata/properties" ma:root="true" ma:fieldsID="0cd854ec148d7fa3f28b696a2ee3dff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8269DE-35E1-4417-9BCE-F3C7656C2D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69DE9FA-A478-44A1-A062-9AACCE5B001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1B7DFFF-0BFA-4B07-A68E-03371E4334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193</TotalTime>
  <Words>165</Words>
  <Application>Microsoft Office PowerPoint</Application>
  <PresentationFormat>ユーザー設定</PresentationFormat>
  <Paragraphs>24</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メイリオ</vt:lpstr>
      <vt:lpstr>Century</vt:lpstr>
      <vt:lpstr>Office Theme</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神原隆聖</dc:creator>
  <dc:description/>
  <cp:lastModifiedBy>上原　拓磨</cp:lastModifiedBy>
  <cp:revision>17</cp:revision>
  <dcterms:created xsi:type="dcterms:W3CDTF">2025-07-28T04:28:18Z</dcterms:created>
  <dcterms:modified xsi:type="dcterms:W3CDTF">2025-08-07T01:36:38Z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2025-06-27T00:00:00Z</vt:filetime>
  </property>
  <property fmtid="{D5CDD505-2E9C-101B-9397-08002B2CF9AE}" pid="3" name="Creator">
    <vt:lpwstr>Word 用 Acrobat PDFMaker 25</vt:lpwstr>
  </property>
  <property fmtid="{D5CDD505-2E9C-101B-9397-08002B2CF9AE}" pid="4" name="LastSaved">
    <vt:filetime>2025-07-28T00:00:00Z</vt:filetime>
  </property>
  <property fmtid="{D5CDD505-2E9C-101B-9397-08002B2CF9AE}" pid="5" name="Producer">
    <vt:lpwstr>3-Heights(TM) PDF Security Shell 4.8.25.2 (http://www.pdf-tools.com)</vt:lpwstr>
  </property>
  <property fmtid="{D5CDD505-2E9C-101B-9397-08002B2CF9AE}" pid="6" name="SourceModified">
    <vt:lpwstr>D:20250627055126</vt:lpwstr>
  </property>
  <property fmtid="{D5CDD505-2E9C-101B-9397-08002B2CF9AE}" pid="7" name="ContentTypeId">
    <vt:lpwstr>0x01010078A12E51082AF243BE38A97BCCAEFA21</vt:lpwstr>
  </property>
</Properties>
</file>