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83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ts val="129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ts val="129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ts val="129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ts val="129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ts val="129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03320" y="10080824"/>
            <a:ext cx="165100" cy="180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ts val="129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6573773" y="333553"/>
            <a:ext cx="556260" cy="22698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330"/>
              </a:spcBef>
            </a:pPr>
            <a:r>
              <a:rPr sz="1200" b="1" spc="-25" dirty="0">
                <a:latin typeface="+mn-ea"/>
                <a:ea typeface="+mn-ea"/>
                <a:cs typeface="Yu Gothic"/>
              </a:rPr>
              <a:t>様式１</a:t>
            </a:r>
            <a:endParaRPr sz="1200">
              <a:latin typeface="+mn-ea"/>
              <a:ea typeface="+mn-ea"/>
              <a:cs typeface="Yu Gothic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xfrm>
            <a:off x="3703320" y="10500360"/>
            <a:ext cx="165100" cy="180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90"/>
              </a:lnSpc>
            </a:pPr>
            <a:fld id="{81D60167-4931-47E6-BA6A-407CBD079E47}" type="slidenum">
              <a:rPr spc="-50" dirty="0"/>
              <a:t>1</a:t>
            </a:fld>
            <a:endParaRPr spc="-5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0BD0480-17EE-4545-A965-6B39833223CE}"/>
              </a:ext>
            </a:extLst>
          </p:cNvPr>
          <p:cNvSpPr/>
          <p:nvPr/>
        </p:nvSpPr>
        <p:spPr>
          <a:xfrm>
            <a:off x="5516971" y="872975"/>
            <a:ext cx="173637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+mn-ea"/>
                <a:ea typeface="+mn-ea"/>
              </a:rPr>
              <a:t>令和　　年　　月　　日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BE16AF4-B657-4752-8F62-DB38FFA9564E}"/>
              </a:ext>
            </a:extLst>
          </p:cNvPr>
          <p:cNvSpPr/>
          <p:nvPr/>
        </p:nvSpPr>
        <p:spPr>
          <a:xfrm>
            <a:off x="673100" y="1571207"/>
            <a:ext cx="6456933" cy="5824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b="1" dirty="0">
                <a:latin typeface="+mn-ea"/>
                <a:ea typeface="+mn-ea"/>
              </a:rPr>
              <a:t>勝連・与那城地域まちづくり調査業務に関するトライアル実証イベント</a:t>
            </a:r>
          </a:p>
          <a:p>
            <a:pPr algn="ctr"/>
            <a:r>
              <a:rPr lang="ja-JP" altLang="en-US" sz="1400" b="1" dirty="0">
                <a:latin typeface="+mn-ea"/>
                <a:ea typeface="+mn-ea"/>
              </a:rPr>
              <a:t>実施計画書</a:t>
            </a:r>
            <a:endParaRPr lang="en-US" altLang="ja-JP" sz="1400" b="1" dirty="0">
              <a:latin typeface="+mn-ea"/>
              <a:ea typeface="+mn-ea"/>
            </a:endParaRPr>
          </a:p>
          <a:p>
            <a:pPr algn="ctr"/>
            <a:endParaRPr lang="ja-JP" altLang="en-US" sz="1400" b="1" dirty="0">
              <a:latin typeface="+mn-ea"/>
              <a:ea typeface="+mn-ea"/>
            </a:endParaRPr>
          </a:p>
          <a:p>
            <a:endParaRPr lang="ja-JP" altLang="en-US" sz="1200" dirty="0">
              <a:latin typeface="+mn-ea"/>
              <a:ea typeface="+mn-ea"/>
            </a:endParaRPr>
          </a:p>
          <a:p>
            <a:pPr>
              <a:lnSpc>
                <a:spcPts val="1700"/>
              </a:lnSpc>
            </a:pPr>
            <a:r>
              <a:rPr lang="en-US" altLang="ja-JP" sz="1100" b="1" dirty="0">
                <a:latin typeface="+mn-ea"/>
                <a:ea typeface="+mn-ea"/>
              </a:rPr>
              <a:t>※</a:t>
            </a:r>
            <a:r>
              <a:rPr lang="ja-JP" altLang="en-US" sz="1100" b="1" dirty="0">
                <a:latin typeface="+mn-ea"/>
                <a:ea typeface="+mn-ea"/>
              </a:rPr>
              <a:t>公募申込の段階では、現時点で想定している内容の記載で問題ありません。</a:t>
            </a:r>
          </a:p>
          <a:p>
            <a:pPr>
              <a:lnSpc>
                <a:spcPts val="1700"/>
              </a:lnSpc>
            </a:pPr>
            <a:r>
              <a:rPr lang="en-US" altLang="ja-JP" sz="1100" dirty="0">
                <a:latin typeface="+mn-ea"/>
                <a:ea typeface="+mn-ea"/>
              </a:rPr>
              <a:t>※</a:t>
            </a:r>
            <a:r>
              <a:rPr lang="ja-JP" altLang="en-US" sz="1100" dirty="0">
                <a:latin typeface="+mn-ea"/>
                <a:ea typeface="+mn-ea"/>
              </a:rPr>
              <a:t>その後、市との協議を踏まえ、確定版を作成していただきます。</a:t>
            </a:r>
          </a:p>
          <a:p>
            <a:pPr>
              <a:lnSpc>
                <a:spcPts val="1700"/>
              </a:lnSpc>
            </a:pPr>
            <a:r>
              <a:rPr lang="en-US" altLang="ja-JP" sz="1100" dirty="0">
                <a:latin typeface="+mn-ea"/>
                <a:ea typeface="+mn-ea"/>
              </a:rPr>
              <a:t>※</a:t>
            </a:r>
            <a:r>
              <a:rPr lang="ja-JP" altLang="en-US" sz="1100" dirty="0">
                <a:latin typeface="+mn-ea"/>
                <a:ea typeface="+mn-ea"/>
              </a:rPr>
              <a:t>各項目の枠は適宜拡大してください。</a:t>
            </a:r>
          </a:p>
          <a:p>
            <a:endParaRPr lang="en-US" altLang="ja-JP" sz="1200" dirty="0">
              <a:latin typeface="+mn-ea"/>
              <a:ea typeface="+mn-ea"/>
            </a:endParaRPr>
          </a:p>
          <a:p>
            <a:endParaRPr lang="ja-JP" altLang="en-US" sz="1200" dirty="0">
              <a:latin typeface="+mn-ea"/>
              <a:ea typeface="+mn-ea"/>
            </a:endParaRPr>
          </a:p>
          <a:p>
            <a:r>
              <a:rPr lang="ja-JP" altLang="en-US" sz="1200" b="1" dirty="0">
                <a:latin typeface="+mn-ea"/>
                <a:ea typeface="+mn-ea"/>
              </a:rPr>
              <a:t>１</a:t>
            </a:r>
            <a:r>
              <a:rPr lang="en-US" altLang="ja-JP" sz="1200" b="1" dirty="0">
                <a:latin typeface="+mn-ea"/>
                <a:ea typeface="+mn-ea"/>
              </a:rPr>
              <a:t>. </a:t>
            </a:r>
            <a:r>
              <a:rPr lang="ja-JP" altLang="en-US" sz="1200" b="1" dirty="0">
                <a:latin typeface="+mn-ea"/>
                <a:ea typeface="+mn-ea"/>
              </a:rPr>
              <a:t>トライアル実証イベントの参加目的</a:t>
            </a:r>
            <a:endParaRPr lang="en-US" altLang="ja-JP" sz="1200" b="1" dirty="0">
              <a:latin typeface="+mn-ea"/>
              <a:ea typeface="+mn-ea"/>
            </a:endParaRPr>
          </a:p>
          <a:p>
            <a:endParaRPr lang="en-US" altLang="ja-JP" sz="1200" dirty="0">
              <a:latin typeface="+mn-ea"/>
              <a:ea typeface="+mn-ea"/>
            </a:endParaRPr>
          </a:p>
          <a:p>
            <a:endParaRPr lang="en-US" altLang="ja-JP" sz="1200" dirty="0">
              <a:latin typeface="+mn-ea"/>
              <a:ea typeface="+mn-ea"/>
            </a:endParaRPr>
          </a:p>
          <a:p>
            <a:endParaRPr lang="en-US" altLang="ja-JP" sz="1200" dirty="0">
              <a:latin typeface="+mn-ea"/>
              <a:ea typeface="+mn-ea"/>
            </a:endParaRPr>
          </a:p>
          <a:p>
            <a:endParaRPr lang="en-US" altLang="ja-JP" sz="1200" dirty="0">
              <a:latin typeface="+mn-ea"/>
              <a:ea typeface="+mn-ea"/>
            </a:endParaRPr>
          </a:p>
          <a:p>
            <a:endParaRPr lang="en-US" altLang="ja-JP" sz="1200" dirty="0">
              <a:latin typeface="+mn-ea"/>
              <a:ea typeface="+mn-ea"/>
            </a:endParaRPr>
          </a:p>
          <a:p>
            <a:endParaRPr lang="en-US" altLang="ja-JP" sz="1200" dirty="0">
              <a:latin typeface="+mn-ea"/>
              <a:ea typeface="+mn-ea"/>
            </a:endParaRPr>
          </a:p>
          <a:p>
            <a:endParaRPr lang="en-US" altLang="ja-JP" sz="1200" dirty="0">
              <a:latin typeface="+mn-ea"/>
              <a:ea typeface="+mn-ea"/>
            </a:endParaRPr>
          </a:p>
          <a:p>
            <a:endParaRPr lang="en-US" altLang="ja-JP" sz="1200" dirty="0">
              <a:latin typeface="+mn-ea"/>
              <a:ea typeface="+mn-ea"/>
            </a:endParaRPr>
          </a:p>
          <a:p>
            <a:endParaRPr lang="en-US" altLang="ja-JP" sz="1200" dirty="0">
              <a:latin typeface="+mn-ea"/>
              <a:ea typeface="+mn-ea"/>
            </a:endParaRPr>
          </a:p>
          <a:p>
            <a:endParaRPr lang="en-US" altLang="ja-JP" sz="1200" dirty="0">
              <a:latin typeface="+mn-ea"/>
              <a:ea typeface="+mn-ea"/>
            </a:endParaRPr>
          </a:p>
          <a:p>
            <a:r>
              <a:rPr lang="ja-JP" altLang="en-US" sz="1200" b="1" dirty="0">
                <a:latin typeface="+mn-ea"/>
                <a:ea typeface="+mn-ea"/>
              </a:rPr>
              <a:t>２</a:t>
            </a:r>
            <a:r>
              <a:rPr lang="en-US" altLang="ja-JP" sz="1200" b="1" dirty="0">
                <a:latin typeface="+mn-ea"/>
                <a:ea typeface="+mn-ea"/>
              </a:rPr>
              <a:t>. </a:t>
            </a:r>
            <a:r>
              <a:rPr lang="ja-JP" altLang="en-US" sz="1200" b="1" dirty="0">
                <a:latin typeface="+mn-ea"/>
                <a:ea typeface="+mn-ea"/>
              </a:rPr>
              <a:t>開催日時</a:t>
            </a:r>
            <a:endParaRPr lang="en-US" altLang="ja-JP" sz="1200" b="1" dirty="0">
              <a:latin typeface="+mn-ea"/>
              <a:ea typeface="+mn-ea"/>
            </a:endParaRPr>
          </a:p>
          <a:p>
            <a:endParaRPr lang="en-US" altLang="ja-JP" sz="1200" dirty="0">
              <a:latin typeface="+mn-ea"/>
              <a:ea typeface="+mn-ea"/>
            </a:endParaRPr>
          </a:p>
          <a:p>
            <a:endParaRPr lang="en-US" altLang="ja-JP" sz="1200" dirty="0">
              <a:latin typeface="+mn-ea"/>
              <a:ea typeface="+mn-ea"/>
            </a:endParaRPr>
          </a:p>
          <a:p>
            <a:endParaRPr lang="en-US" altLang="ja-JP" sz="1200" dirty="0">
              <a:latin typeface="+mn-ea"/>
              <a:ea typeface="+mn-ea"/>
            </a:endParaRPr>
          </a:p>
          <a:p>
            <a:endParaRPr lang="en-US" altLang="ja-JP" sz="1200" dirty="0">
              <a:latin typeface="+mn-ea"/>
              <a:ea typeface="+mn-ea"/>
            </a:endParaRPr>
          </a:p>
          <a:p>
            <a:endParaRPr lang="en-US" altLang="ja-JP" sz="1200" dirty="0">
              <a:latin typeface="+mn-ea"/>
              <a:ea typeface="+mn-ea"/>
            </a:endParaRPr>
          </a:p>
          <a:p>
            <a:endParaRPr lang="en-US" altLang="ja-JP" sz="1200" dirty="0">
              <a:latin typeface="+mn-ea"/>
              <a:ea typeface="+mn-ea"/>
            </a:endParaRPr>
          </a:p>
          <a:p>
            <a:r>
              <a:rPr lang="ja-JP" altLang="en-US" sz="1200" b="1" dirty="0">
                <a:latin typeface="+mn-ea"/>
                <a:ea typeface="+mn-ea"/>
              </a:rPr>
              <a:t>３</a:t>
            </a:r>
            <a:r>
              <a:rPr lang="en-US" altLang="ja-JP" sz="1200" b="1" dirty="0">
                <a:latin typeface="+mn-ea"/>
                <a:ea typeface="+mn-ea"/>
              </a:rPr>
              <a:t>. </a:t>
            </a:r>
            <a:r>
              <a:rPr lang="ja-JP" altLang="en-US" sz="1200" b="1" dirty="0">
                <a:latin typeface="+mn-ea"/>
                <a:ea typeface="+mn-ea"/>
              </a:rPr>
              <a:t>開催場所</a:t>
            </a:r>
          </a:p>
          <a:p>
            <a:endParaRPr lang="ja-JP" altLang="en-US" sz="1200" dirty="0">
              <a:latin typeface="+mn-ea"/>
              <a:ea typeface="+mn-ea"/>
            </a:endParaRPr>
          </a:p>
          <a:p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2F4E386-B8AF-4B92-8DF4-5714F9B10FA1}"/>
              </a:ext>
            </a:extLst>
          </p:cNvPr>
          <p:cNvSpPr/>
          <p:nvPr/>
        </p:nvSpPr>
        <p:spPr>
          <a:xfrm>
            <a:off x="719232" y="3661110"/>
            <a:ext cx="377825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900" dirty="0">
                <a:latin typeface="+mn-ea"/>
                <a:ea typeface="+mn-ea"/>
              </a:rPr>
              <a:t>※</a:t>
            </a:r>
            <a:r>
              <a:rPr lang="ja-JP" altLang="en-US" sz="900" dirty="0">
                <a:latin typeface="+mn-ea"/>
                <a:ea typeface="+mn-ea"/>
              </a:rPr>
              <a:t>本提案のコンセプトとターゲットについても記載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B80BA4D-2470-445E-A27C-84F0120D456F}"/>
              </a:ext>
            </a:extLst>
          </p:cNvPr>
          <p:cNvSpPr/>
          <p:nvPr/>
        </p:nvSpPr>
        <p:spPr>
          <a:xfrm>
            <a:off x="730250" y="3645394"/>
            <a:ext cx="6480000" cy="16325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CDCA0E5-C4F9-4F32-91D6-5214E6A14F24}"/>
              </a:ext>
            </a:extLst>
          </p:cNvPr>
          <p:cNvSpPr/>
          <p:nvPr/>
        </p:nvSpPr>
        <p:spPr>
          <a:xfrm>
            <a:off x="730250" y="5632259"/>
            <a:ext cx="6480000" cy="9336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5AA608B-E4DC-4345-B277-5ACEAEC7A2D4}"/>
              </a:ext>
            </a:extLst>
          </p:cNvPr>
          <p:cNvSpPr/>
          <p:nvPr/>
        </p:nvSpPr>
        <p:spPr>
          <a:xfrm>
            <a:off x="730250" y="6920167"/>
            <a:ext cx="6480000" cy="343967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BC32A89-9FE5-44EF-84B8-8B1A4439AF70}"/>
              </a:ext>
            </a:extLst>
          </p:cNvPr>
          <p:cNvSpPr/>
          <p:nvPr/>
        </p:nvSpPr>
        <p:spPr>
          <a:xfrm>
            <a:off x="730250" y="5651262"/>
            <a:ext cx="631152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  <a:ea typeface="+mn-ea"/>
              </a:rPr>
              <a:t>※</a:t>
            </a:r>
            <a:r>
              <a:rPr lang="ja-JP" altLang="en-US" sz="900" dirty="0">
                <a:latin typeface="+mn-ea"/>
                <a:ea typeface="+mn-ea"/>
              </a:rPr>
              <a:t>開催日、開催時間を記載（公募申込の段階では想定（希望）される日時を記載）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B8BD630-5BB2-40AA-B2F9-1F1A06E48B9C}"/>
              </a:ext>
            </a:extLst>
          </p:cNvPr>
          <p:cNvSpPr/>
          <p:nvPr/>
        </p:nvSpPr>
        <p:spPr>
          <a:xfrm>
            <a:off x="701676" y="6920167"/>
            <a:ext cx="6456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  <a:ea typeface="+mn-ea"/>
              </a:rPr>
              <a:t>※</a:t>
            </a:r>
            <a:r>
              <a:rPr lang="ja-JP" altLang="en-US" sz="900" dirty="0">
                <a:latin typeface="+mn-ea"/>
                <a:ea typeface="+mn-ea"/>
              </a:rPr>
              <a:t>開催場所と面積を記載し、地図に開催エリアを記載</a:t>
            </a:r>
            <a:endParaRPr lang="en-US" altLang="ja-JP" sz="900" dirty="0">
              <a:latin typeface="+mn-ea"/>
              <a:ea typeface="+mn-ea"/>
            </a:endParaRPr>
          </a:p>
          <a:p>
            <a:r>
              <a:rPr lang="ja-JP" altLang="en-US" sz="900" dirty="0">
                <a:latin typeface="+mn-ea"/>
                <a:ea typeface="+mn-ea"/>
              </a:rPr>
              <a:t>（公募申込の段階では想定（希望）されるエリアを記載＊実施要領</a:t>
            </a:r>
            <a:r>
              <a:rPr lang="en-US" altLang="ja-JP" sz="900" dirty="0">
                <a:latin typeface="+mn-ea"/>
                <a:ea typeface="+mn-ea"/>
              </a:rPr>
              <a:t>P2-3</a:t>
            </a:r>
            <a:r>
              <a:rPr lang="ja-JP" altLang="en-US" sz="900" dirty="0">
                <a:latin typeface="+mn-ea"/>
                <a:ea typeface="+mn-ea"/>
              </a:rPr>
              <a:t>を参照の上、番号をご記入ください）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1332" y="698500"/>
            <a:ext cx="6379718" cy="9118522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200" b="1" spc="-80" dirty="0">
                <a:latin typeface="+mn-ea"/>
                <a:ea typeface="+mn-ea"/>
                <a:cs typeface="MingLiU_HKSCS"/>
              </a:rPr>
              <a:t>４. </a:t>
            </a:r>
            <a:r>
              <a:rPr sz="1200" b="1" spc="-20" dirty="0" err="1">
                <a:latin typeface="+mn-ea"/>
                <a:ea typeface="+mn-ea"/>
                <a:cs typeface="Yu Gothic"/>
              </a:rPr>
              <a:t>事業内容</a:t>
            </a:r>
            <a:endParaRPr lang="en-US" altLang="ja-JP" sz="1200" b="1" dirty="0">
              <a:latin typeface="+mn-ea"/>
              <a:ea typeface="+mn-ea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en-US" altLang="ja-JP" sz="1200" spc="-15" dirty="0">
                <a:latin typeface="+mn-ea"/>
                <a:ea typeface="+mn-ea"/>
                <a:cs typeface="Yu Gothic"/>
              </a:rPr>
              <a:t> </a:t>
            </a:r>
            <a:r>
              <a:rPr sz="1100" spc="-15" dirty="0">
                <a:latin typeface="+mn-ea"/>
                <a:ea typeface="+mn-ea"/>
                <a:cs typeface="Yu Gothic"/>
              </a:rPr>
              <a:t>①</a:t>
            </a:r>
            <a:r>
              <a:rPr sz="1100" spc="-15" dirty="0" err="1">
                <a:latin typeface="+mn-ea"/>
                <a:ea typeface="+mn-ea"/>
                <a:cs typeface="Yu Gothic"/>
              </a:rPr>
              <a:t>イベント名称</a:t>
            </a:r>
            <a:r>
              <a:rPr sz="1100" dirty="0" err="1">
                <a:latin typeface="+mn-ea"/>
                <a:ea typeface="+mn-ea"/>
                <a:cs typeface="Yu Gothic"/>
              </a:rPr>
              <a:t>（</a:t>
            </a:r>
            <a:r>
              <a:rPr sz="1100" spc="-15" dirty="0" err="1">
                <a:latin typeface="+mn-ea"/>
                <a:ea typeface="+mn-ea"/>
                <a:cs typeface="Yu Gothic"/>
              </a:rPr>
              <a:t>店舗名</a:t>
            </a:r>
            <a:r>
              <a:rPr lang="ja-JP" altLang="en-US" sz="1100" spc="-15" dirty="0">
                <a:latin typeface="+mn-ea"/>
                <a:ea typeface="+mn-ea"/>
                <a:cs typeface="Yu Gothic"/>
              </a:rPr>
              <a:t>等</a:t>
            </a:r>
            <a:r>
              <a:rPr lang="en-US" altLang="ja-JP" sz="1100" spc="-50" dirty="0">
                <a:latin typeface="+mn-ea"/>
                <a:ea typeface="+mn-ea"/>
                <a:cs typeface="Yu Gothic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100" spc="-50" dirty="0">
              <a:latin typeface="+mn-ea"/>
              <a:ea typeface="+mn-ea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100" spc="-50" dirty="0">
              <a:latin typeface="+mn-ea"/>
              <a:ea typeface="+mn-ea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en-US" altLang="ja-JP" sz="1100" spc="-50" dirty="0">
                <a:latin typeface="+mn-ea"/>
                <a:ea typeface="+mn-ea"/>
                <a:cs typeface="Yu Gothic"/>
              </a:rPr>
              <a:t> </a:t>
            </a:r>
            <a:r>
              <a:rPr lang="ja-JP" altLang="en-US" sz="1100" dirty="0">
                <a:latin typeface="+mn-ea"/>
                <a:ea typeface="+mn-ea"/>
                <a:cs typeface="Yu Gothic"/>
              </a:rPr>
              <a:t>②事業内容</a:t>
            </a: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en-US" altLang="ja-JP" sz="1100" dirty="0">
                <a:latin typeface="+mn-ea"/>
                <a:ea typeface="+mn-ea"/>
                <a:cs typeface="Yu Gothic"/>
              </a:rPr>
              <a:t> </a:t>
            </a: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en-US" altLang="ja-JP" sz="1100" dirty="0">
                <a:latin typeface="+mn-ea"/>
                <a:ea typeface="+mn-ea"/>
                <a:cs typeface="Yu Gothic"/>
              </a:rPr>
              <a:t> </a:t>
            </a:r>
            <a:r>
              <a:rPr lang="ja-JP" altLang="en-US" sz="1100" dirty="0">
                <a:latin typeface="+mn-ea"/>
                <a:ea typeface="+mn-ea"/>
                <a:cs typeface="Yu Gothic"/>
              </a:rPr>
              <a:t>③実施方法</a:t>
            </a: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r>
              <a:rPr lang="ja-JP" altLang="en-US" sz="1100" dirty="0">
                <a:latin typeface="+mn-ea"/>
                <a:ea typeface="+mn-ea"/>
                <a:cs typeface="Yu Gothic"/>
              </a:rPr>
              <a:t>・料　金：</a:t>
            </a: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r>
              <a:rPr lang="ja-JP" altLang="en-US" sz="1100" dirty="0">
                <a:latin typeface="+mn-ea"/>
                <a:ea typeface="+mn-ea"/>
                <a:cs typeface="Yu Gothic"/>
              </a:rPr>
              <a:t>・予　約</a:t>
            </a:r>
            <a:r>
              <a:rPr lang="zh-TW" altLang="en-US" sz="1100" dirty="0">
                <a:latin typeface="+mn-ea"/>
                <a:ea typeface="+mn-ea"/>
                <a:cs typeface="Yu Gothic"/>
              </a:rPr>
              <a:t>：要（予約方法</a:t>
            </a:r>
            <a:r>
              <a:rPr lang="ja-JP" altLang="en-US" sz="1100" dirty="0">
                <a:latin typeface="+mn-ea"/>
                <a:ea typeface="+mn-ea"/>
                <a:cs typeface="Yu Gothic"/>
              </a:rPr>
              <a:t>　</a:t>
            </a:r>
            <a:r>
              <a:rPr lang="zh-TW" altLang="en-US" sz="1100" dirty="0">
                <a:latin typeface="+mn-ea"/>
                <a:ea typeface="+mn-ea"/>
                <a:cs typeface="Yu Gothic"/>
              </a:rPr>
              <a:t>	</a:t>
            </a:r>
            <a:r>
              <a:rPr lang="ja-JP" altLang="en-US" sz="1100" dirty="0">
                <a:latin typeface="+mn-ea"/>
                <a:ea typeface="+mn-ea"/>
                <a:cs typeface="Yu Gothic"/>
              </a:rPr>
              <a:t>　　       　）・　</a:t>
            </a:r>
            <a:r>
              <a:rPr lang="zh-TW" altLang="en-US" sz="1100" dirty="0">
                <a:latin typeface="+mn-ea"/>
                <a:ea typeface="+mn-ea"/>
                <a:cs typeface="Yu Gothic"/>
              </a:rPr>
              <a:t>不要</a:t>
            </a: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r>
              <a:rPr lang="ja-JP" altLang="en-US" sz="1100" dirty="0">
                <a:latin typeface="+mn-ea"/>
                <a:ea typeface="+mn-ea"/>
                <a:cs typeface="Yu Gothic"/>
              </a:rPr>
              <a:t>・人数（個数）制限：あり（　　　　　　　　　　　）・なし</a:t>
            </a: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r>
              <a:rPr lang="ja-JP" altLang="en-US" sz="1100" dirty="0">
                <a:latin typeface="+mn-ea"/>
                <a:ea typeface="+mn-ea"/>
                <a:cs typeface="Yu Gothic"/>
              </a:rPr>
              <a:t>・その他</a:t>
            </a: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r>
              <a:rPr lang="ja-JP" altLang="en-US" sz="1100" b="1" dirty="0">
                <a:latin typeface="+mn-ea"/>
                <a:ea typeface="+mn-ea"/>
                <a:cs typeface="Yu Gothic"/>
              </a:rPr>
              <a:t>５</a:t>
            </a:r>
            <a:r>
              <a:rPr lang="en-US" altLang="ja-JP" sz="1100" b="1" dirty="0">
                <a:latin typeface="+mn-ea"/>
                <a:ea typeface="+mn-ea"/>
                <a:cs typeface="Yu Gothic"/>
              </a:rPr>
              <a:t>. </a:t>
            </a:r>
            <a:r>
              <a:rPr lang="ja-JP" altLang="en-US" sz="1100" b="1" dirty="0">
                <a:latin typeface="+mn-ea"/>
                <a:ea typeface="+mn-ea"/>
                <a:cs typeface="Yu Gothic"/>
              </a:rPr>
              <a:t>悪天候時の対応</a:t>
            </a:r>
            <a:endParaRPr lang="en-US" altLang="ja-JP" sz="1100" b="1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en-US" altLang="ja-JP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r>
              <a:rPr lang="ja-JP" altLang="en-US" sz="1100" b="1" dirty="0">
                <a:latin typeface="+mn-ea"/>
                <a:ea typeface="+mn-ea"/>
                <a:cs typeface="Yu Gothic"/>
              </a:rPr>
              <a:t>６</a:t>
            </a:r>
            <a:r>
              <a:rPr lang="en-US" altLang="ja-JP" sz="1100" b="1" dirty="0">
                <a:latin typeface="+mn-ea"/>
                <a:ea typeface="+mn-ea"/>
                <a:cs typeface="Yu Gothic"/>
              </a:rPr>
              <a:t>. </a:t>
            </a:r>
            <a:r>
              <a:rPr lang="ja-JP" altLang="en-US" sz="1100" b="1" dirty="0">
                <a:latin typeface="+mn-ea"/>
                <a:ea typeface="+mn-ea"/>
                <a:cs typeface="Yu Gothic"/>
              </a:rPr>
              <a:t>集客目標</a:t>
            </a: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ja-JP" altLang="en-US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ja-JP" altLang="en-US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zh-TW" altLang="en-US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lang="ja-JP" altLang="en-US"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sz="1200" dirty="0">
              <a:latin typeface="+mn-ea"/>
              <a:ea typeface="+mn-ea"/>
              <a:cs typeface="Yu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5200" y="5346700"/>
            <a:ext cx="5139055" cy="81432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615"/>
              </a:spcBef>
            </a:pPr>
            <a:r>
              <a:rPr sz="900" u="sng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※該当するものに〇を記載（荒天・強風は警報レベルを指す</a:t>
            </a:r>
            <a:r>
              <a:rPr sz="900" u="sng" spc="-50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）</a:t>
            </a:r>
            <a:endParaRPr sz="9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420"/>
              </a:spcBef>
            </a:pPr>
            <a:r>
              <a:rPr sz="900" u="sng" spc="-5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※決行時、代替イベントを開催する場合は概要を記載</a:t>
            </a:r>
            <a:endParaRPr sz="9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434"/>
              </a:spcBef>
            </a:pPr>
            <a:r>
              <a:rPr sz="900" u="sng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※中止とする場合、その判断のタイミングと周知方法</a:t>
            </a:r>
            <a:r>
              <a:rPr sz="900" u="sng" spc="-10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（SNS</a:t>
            </a:r>
            <a:r>
              <a:rPr sz="900" u="sng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、HP</a:t>
            </a:r>
            <a:r>
              <a:rPr sz="900" u="sng" spc="-5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 等</a:t>
            </a:r>
            <a:r>
              <a:rPr sz="900" u="sng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）</a:t>
            </a:r>
            <a:r>
              <a:rPr sz="900" u="sng" spc="-20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を記載</a:t>
            </a:r>
            <a:endParaRPr sz="9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420"/>
              </a:spcBef>
            </a:pPr>
            <a:r>
              <a:rPr sz="900" u="sng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※災害級の悪天候（台風等</a:t>
            </a:r>
            <a:r>
              <a:rPr sz="900" u="sng" spc="-459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）</a:t>
            </a:r>
            <a:r>
              <a:rPr sz="900" u="sng" spc="-5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、地震などが発生した場合、うるま市から中止を要請する場合がある</a:t>
            </a:r>
            <a:endParaRPr sz="900" dirty="0">
              <a:latin typeface="+mn-ea"/>
              <a:ea typeface="+mn-ea"/>
              <a:cs typeface="Yu Gothic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58764"/>
              </p:ext>
            </p:extLst>
          </p:nvPr>
        </p:nvGraphicFramePr>
        <p:xfrm>
          <a:off x="814318" y="6413500"/>
          <a:ext cx="1932304" cy="593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63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marR="26670" algn="ctr">
                        <a:lnSpc>
                          <a:spcPts val="1140"/>
                        </a:lnSpc>
                      </a:pPr>
                      <a:r>
                        <a:rPr sz="1050" b="1" spc="-20" dirty="0">
                          <a:latin typeface="Yu Gothic"/>
                          <a:cs typeface="Yu Gothic"/>
                        </a:rPr>
                        <a:t>・雨天時</a:t>
                      </a:r>
                      <a:endParaRPr sz="1050" dirty="0">
                        <a:latin typeface="Yu Gothic"/>
                        <a:cs typeface="Yu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sz="1050" b="1" spc="-50" dirty="0">
                          <a:latin typeface="Yu Gothic"/>
                          <a:cs typeface="Yu Gothic"/>
                        </a:rPr>
                        <a:t>：</a:t>
                      </a:r>
                      <a:endParaRPr sz="1050">
                        <a:latin typeface="Yu Gothic"/>
                        <a:cs typeface="Yu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40"/>
                        </a:lnSpc>
                      </a:pPr>
                      <a:r>
                        <a:rPr sz="1050" b="1" spc="-25" dirty="0">
                          <a:latin typeface="Yu Gothic"/>
                          <a:cs typeface="Yu Gothic"/>
                        </a:rPr>
                        <a:t>決行</a:t>
                      </a:r>
                      <a:endParaRPr sz="1050">
                        <a:latin typeface="Yu Gothic"/>
                        <a:cs typeface="Yu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sz="1050" b="1" spc="-50" dirty="0">
                          <a:latin typeface="Yu Gothic"/>
                          <a:cs typeface="Yu Gothic"/>
                        </a:rPr>
                        <a:t>／</a:t>
                      </a:r>
                      <a:endParaRPr sz="1050">
                        <a:latin typeface="Yu Gothic"/>
                        <a:cs typeface="Yu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ts val="1140"/>
                        </a:lnSpc>
                      </a:pPr>
                      <a:r>
                        <a:rPr sz="1050" b="1" spc="-25" dirty="0">
                          <a:latin typeface="Yu Gothic"/>
                          <a:cs typeface="Yu Gothic"/>
                        </a:rPr>
                        <a:t>中止</a:t>
                      </a:r>
                      <a:endParaRPr sz="1050">
                        <a:latin typeface="Yu Gothic"/>
                        <a:cs typeface="Yu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marR="266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050" b="1" spc="-20" dirty="0">
                          <a:latin typeface="Yu Gothic"/>
                          <a:cs typeface="Yu Gothic"/>
                        </a:rPr>
                        <a:t>・荒天時</a:t>
                      </a:r>
                      <a:endParaRPr sz="1050">
                        <a:latin typeface="Yu Gothic"/>
                        <a:cs typeface="Yu Gothic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050" b="1" spc="-50" dirty="0">
                          <a:latin typeface="Yu Gothic"/>
                          <a:cs typeface="Yu Gothic"/>
                        </a:rPr>
                        <a:t>：</a:t>
                      </a:r>
                      <a:endParaRPr sz="1050">
                        <a:latin typeface="Yu Gothic"/>
                        <a:cs typeface="Yu Gothic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050" b="1" spc="-25" dirty="0">
                          <a:latin typeface="Yu Gothic"/>
                          <a:cs typeface="Yu Gothic"/>
                        </a:rPr>
                        <a:t>決行</a:t>
                      </a:r>
                      <a:endParaRPr sz="1050">
                        <a:latin typeface="Yu Gothic"/>
                        <a:cs typeface="Yu Gothic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050" b="1" spc="-50" dirty="0">
                          <a:latin typeface="Yu Gothic"/>
                          <a:cs typeface="Yu Gothic"/>
                        </a:rPr>
                        <a:t>／</a:t>
                      </a:r>
                      <a:endParaRPr sz="1050">
                        <a:latin typeface="Yu Gothic"/>
                        <a:cs typeface="Yu Gothic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050" b="1" spc="-25" dirty="0">
                          <a:latin typeface="Yu Gothic"/>
                          <a:cs typeface="Yu Gothic"/>
                        </a:rPr>
                        <a:t>中止</a:t>
                      </a:r>
                      <a:endParaRPr sz="1050">
                        <a:latin typeface="Yu Gothic"/>
                        <a:cs typeface="Yu Gothic"/>
                      </a:endParaRPr>
                    </a:p>
                  </a:txBody>
                  <a:tcPr marL="0" marR="0" marT="2286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R="26670" algn="ctr">
                        <a:lnSpc>
                          <a:spcPts val="1185"/>
                        </a:lnSpc>
                        <a:spcBef>
                          <a:spcPts val="170"/>
                        </a:spcBef>
                      </a:pPr>
                      <a:r>
                        <a:rPr sz="1050" b="1" spc="-20" dirty="0">
                          <a:latin typeface="Yu Gothic"/>
                          <a:cs typeface="Yu Gothic"/>
                        </a:rPr>
                        <a:t>・強風時</a:t>
                      </a:r>
                      <a:endParaRPr sz="1050">
                        <a:latin typeface="Yu Gothic"/>
                        <a:cs typeface="Yu Gothic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5"/>
                        </a:lnSpc>
                        <a:spcBef>
                          <a:spcPts val="170"/>
                        </a:spcBef>
                      </a:pPr>
                      <a:r>
                        <a:rPr sz="1050" b="1" spc="-50" dirty="0">
                          <a:latin typeface="Yu Gothic"/>
                          <a:cs typeface="Yu Gothic"/>
                        </a:rPr>
                        <a:t>：</a:t>
                      </a:r>
                      <a:endParaRPr sz="1050">
                        <a:latin typeface="Yu Gothic"/>
                        <a:cs typeface="Yu Gothic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85"/>
                        </a:lnSpc>
                        <a:spcBef>
                          <a:spcPts val="170"/>
                        </a:spcBef>
                      </a:pPr>
                      <a:r>
                        <a:rPr sz="1050" b="1" spc="-25" dirty="0">
                          <a:latin typeface="Yu Gothic"/>
                          <a:cs typeface="Yu Gothic"/>
                        </a:rPr>
                        <a:t>決行</a:t>
                      </a:r>
                      <a:endParaRPr sz="1050">
                        <a:latin typeface="Yu Gothic"/>
                        <a:cs typeface="Yu Gothic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5"/>
                        </a:lnSpc>
                        <a:spcBef>
                          <a:spcPts val="170"/>
                        </a:spcBef>
                      </a:pPr>
                      <a:r>
                        <a:rPr sz="1050" b="1" spc="-50" dirty="0">
                          <a:latin typeface="Yu Gothic"/>
                          <a:cs typeface="Yu Gothic"/>
                        </a:rPr>
                        <a:t>／</a:t>
                      </a:r>
                      <a:endParaRPr sz="1050">
                        <a:latin typeface="Yu Gothic"/>
                        <a:cs typeface="Yu Gothic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ts val="1185"/>
                        </a:lnSpc>
                        <a:spcBef>
                          <a:spcPts val="170"/>
                        </a:spcBef>
                      </a:pPr>
                      <a:r>
                        <a:rPr sz="1050" b="1" spc="-25" dirty="0">
                          <a:latin typeface="Yu Gothic"/>
                          <a:cs typeface="Yu Gothic"/>
                        </a:rPr>
                        <a:t>中止</a:t>
                      </a:r>
                      <a:endParaRPr sz="1050" dirty="0">
                        <a:latin typeface="Yu Gothic"/>
                        <a:cs typeface="Yu Gothic"/>
                      </a:endParaRPr>
                    </a:p>
                  </a:txBody>
                  <a:tcPr marL="0" marR="0" marT="2159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876525" y="7200686"/>
            <a:ext cx="1094740" cy="1750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-20" dirty="0">
                <a:latin typeface="+mn-ea"/>
                <a:ea typeface="+mn-ea"/>
                <a:cs typeface="Yu Gothic"/>
              </a:rPr>
              <a:t>※代替イベント：</a:t>
            </a:r>
            <a:endParaRPr sz="1050">
              <a:latin typeface="+mn-ea"/>
              <a:ea typeface="+mn-ea"/>
              <a:cs typeface="Yu Gothic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xfrm>
            <a:off x="3703320" y="10500360"/>
            <a:ext cx="165100" cy="180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90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4322814-3BA1-48B9-914F-23D1B81E2E3F}"/>
              </a:ext>
            </a:extLst>
          </p:cNvPr>
          <p:cNvSpPr/>
          <p:nvPr/>
        </p:nvSpPr>
        <p:spPr>
          <a:xfrm>
            <a:off x="730250" y="1003300"/>
            <a:ext cx="6480000" cy="39281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CC1509E-2C23-438A-943C-101E4E1C4BCF}"/>
              </a:ext>
            </a:extLst>
          </p:cNvPr>
          <p:cNvSpPr/>
          <p:nvPr/>
        </p:nvSpPr>
        <p:spPr>
          <a:xfrm>
            <a:off x="730250" y="5346700"/>
            <a:ext cx="6480000" cy="2743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F03E4C3-D1A9-426B-B649-37C68893ADA8}"/>
              </a:ext>
            </a:extLst>
          </p:cNvPr>
          <p:cNvSpPr/>
          <p:nvPr/>
        </p:nvSpPr>
        <p:spPr>
          <a:xfrm>
            <a:off x="730250" y="8445422"/>
            <a:ext cx="6480000" cy="1908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95D334B-2415-4DC0-A753-7DD1429D6341}"/>
              </a:ext>
            </a:extLst>
          </p:cNvPr>
          <p:cNvSpPr/>
          <p:nvPr/>
        </p:nvSpPr>
        <p:spPr>
          <a:xfrm>
            <a:off x="751332" y="8480935"/>
            <a:ext cx="377825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900" dirty="0">
                <a:latin typeface="+mn-ea"/>
                <a:ea typeface="+mn-ea"/>
              </a:rPr>
              <a:t>※</a:t>
            </a:r>
            <a:r>
              <a:rPr lang="ja-JP" altLang="en-US" sz="900" dirty="0">
                <a:latin typeface="+mn-ea"/>
                <a:ea typeface="+mn-ea"/>
              </a:rPr>
              <a:t>開催期間中の目標、日単位の目標があれば記載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3703320" y="10424160"/>
            <a:ext cx="165100" cy="180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90"/>
              </a:lnSpc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728793" y="976796"/>
            <a:ext cx="4509770" cy="600805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459"/>
              </a:spcBef>
            </a:pPr>
            <a:r>
              <a:rPr sz="900" u="sng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※準備（設営等）～</a:t>
            </a:r>
            <a:r>
              <a:rPr sz="900" u="sng" spc="-5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撤収までのスケジュールを記載</a:t>
            </a:r>
            <a:r>
              <a:rPr sz="900" u="sng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（適宜枠を追加</a:t>
            </a:r>
            <a:r>
              <a:rPr sz="900" u="sng" spc="-50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）</a:t>
            </a:r>
            <a:endParaRPr sz="9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434"/>
              </a:spcBef>
            </a:pPr>
            <a:r>
              <a:rPr sz="900" u="sng" spc="-5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※会場入り・設営・イベント開始・イベント終了・撤収については、必ず時間を記載</a:t>
            </a:r>
            <a:endParaRPr sz="9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420"/>
              </a:spcBef>
            </a:pPr>
            <a:r>
              <a:rPr sz="900" u="sng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※公募申込の段階では想定（希望）</a:t>
            </a:r>
            <a:r>
              <a:rPr sz="900" u="sng" spc="-5" dirty="0">
                <a:uFill>
                  <a:solidFill>
                    <a:srgbClr val="000000"/>
                  </a:solidFill>
                </a:uFill>
                <a:latin typeface="+mn-ea"/>
                <a:ea typeface="+mn-ea"/>
                <a:cs typeface="Yu Gothic"/>
              </a:rPr>
              <a:t>される日時と内容を記載</a:t>
            </a:r>
            <a:endParaRPr sz="900" dirty="0">
              <a:latin typeface="+mn-ea"/>
              <a:ea typeface="+mn-ea"/>
              <a:cs typeface="Yu Gothic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565554"/>
              </p:ext>
            </p:extLst>
          </p:nvPr>
        </p:nvGraphicFramePr>
        <p:xfrm>
          <a:off x="751332" y="1690071"/>
          <a:ext cx="6479999" cy="35042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3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1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5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88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050" spc="-50" dirty="0">
                          <a:latin typeface="+mn-ea"/>
                          <a:ea typeface="+mn-ea"/>
                          <a:cs typeface="Yu Gothic"/>
                        </a:rPr>
                        <a:t>日</a:t>
                      </a:r>
                      <a:endParaRPr sz="105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26669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050" spc="-25" dirty="0">
                          <a:latin typeface="+mn-ea"/>
                          <a:ea typeface="+mn-ea"/>
                          <a:cs typeface="Yu Gothic"/>
                        </a:rPr>
                        <a:t>時間</a:t>
                      </a:r>
                      <a:endParaRPr sz="105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26669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050" spc="-25" dirty="0">
                          <a:latin typeface="+mn-ea"/>
                          <a:ea typeface="+mn-ea"/>
                          <a:cs typeface="Yu Gothic"/>
                        </a:rPr>
                        <a:t>内容</a:t>
                      </a:r>
                      <a:endParaRPr sz="105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26669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 marR="41910"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050" spc="25" dirty="0">
                          <a:latin typeface="+mn-ea"/>
                          <a:ea typeface="+mn-ea"/>
                          <a:cs typeface="Yu Gothic"/>
                        </a:rPr>
                        <a:t>例 ●/●</a:t>
                      </a:r>
                      <a:endParaRPr sz="105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26669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050" spc="-25" dirty="0">
                          <a:latin typeface="+mn-ea"/>
                          <a:ea typeface="+mn-ea"/>
                          <a:cs typeface="Yu Gothic"/>
                        </a:rPr>
                        <a:t>●：●</a:t>
                      </a:r>
                      <a:endParaRPr sz="105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26669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050" spc="-5" dirty="0" err="1">
                          <a:latin typeface="+mn-ea"/>
                          <a:ea typeface="+mn-ea"/>
                          <a:cs typeface="Yu Gothic"/>
                        </a:rPr>
                        <a:t>会場入り</a:t>
                      </a:r>
                      <a:r>
                        <a:rPr sz="1050" spc="-15" dirty="0">
                          <a:latin typeface="+mn-ea"/>
                          <a:ea typeface="+mn-ea"/>
                          <a:cs typeface="Yu Gothic"/>
                        </a:rPr>
                        <a:t>（</a:t>
                      </a:r>
                      <a:r>
                        <a:rPr lang="ja-JP" altLang="en-US" sz="1050" spc="-15" dirty="0">
                          <a:latin typeface="+mn-ea"/>
                          <a:ea typeface="+mn-ea"/>
                          <a:cs typeface="Yu Gothic"/>
                        </a:rPr>
                        <a:t>場所</a:t>
                      </a:r>
                      <a:r>
                        <a:rPr sz="1050" spc="-50" dirty="0">
                          <a:latin typeface="+mn-ea"/>
                          <a:ea typeface="+mn-ea"/>
                          <a:cs typeface="Yu Gothic"/>
                        </a:rPr>
                        <a:t>）</a:t>
                      </a:r>
                      <a:endParaRPr sz="1050" dirty="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26669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8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8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8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8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8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8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object 2">
            <a:extLst>
              <a:ext uri="{FF2B5EF4-FFF2-40B4-BE49-F238E27FC236}">
                <a16:creationId xmlns:a16="http://schemas.microsoft.com/office/drawing/2014/main" id="{67BC59DF-7456-4DFB-B839-3E132429FF1C}"/>
              </a:ext>
            </a:extLst>
          </p:cNvPr>
          <p:cNvSpPr txBox="1"/>
          <p:nvPr/>
        </p:nvSpPr>
        <p:spPr>
          <a:xfrm>
            <a:off x="751332" y="698500"/>
            <a:ext cx="6379718" cy="5494453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ja-JP" altLang="en-US" sz="1200" b="1" spc="-80" dirty="0">
                <a:latin typeface="+mn-ea"/>
                <a:ea typeface="+mn-ea"/>
                <a:cs typeface="MingLiU_HKSCS"/>
              </a:rPr>
              <a:t>７</a:t>
            </a:r>
            <a:r>
              <a:rPr lang="en-US" altLang="ja-JP" sz="1200" b="1" spc="-80" dirty="0">
                <a:latin typeface="+mn-ea"/>
                <a:ea typeface="+mn-ea"/>
                <a:cs typeface="MingLiU_HKSCS"/>
              </a:rPr>
              <a:t>. </a:t>
            </a:r>
            <a:r>
              <a:rPr lang="ja-JP" altLang="en-US" sz="1200" b="1" spc="-80" dirty="0">
                <a:latin typeface="+mn-ea"/>
                <a:ea typeface="+mn-ea"/>
                <a:cs typeface="MingLiU_HKSCS"/>
              </a:rPr>
              <a:t>スケジュール</a:t>
            </a: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ja-JP" altLang="en-US" sz="1200" b="1" spc="-80" dirty="0">
                <a:latin typeface="+mn-ea"/>
                <a:ea typeface="+mn-ea"/>
                <a:cs typeface="MingLiU_HKSCS"/>
              </a:rPr>
              <a:t>８</a:t>
            </a:r>
            <a:r>
              <a:rPr lang="en-US" altLang="ja-JP" sz="1200" b="1" spc="-80" dirty="0">
                <a:latin typeface="+mn-ea"/>
                <a:ea typeface="+mn-ea"/>
                <a:cs typeface="MingLiU_HKSCS"/>
              </a:rPr>
              <a:t>. </a:t>
            </a:r>
            <a:r>
              <a:rPr lang="ja-JP" altLang="en-US" sz="1200" b="1" spc="-80" dirty="0">
                <a:latin typeface="+mn-ea"/>
                <a:ea typeface="+mn-ea"/>
                <a:cs typeface="MingLiU_HKSCS"/>
              </a:rPr>
              <a:t>実施体制</a:t>
            </a: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ja-JP" altLang="en-US" sz="1200" b="1" spc="-80" dirty="0">
              <a:latin typeface="+mn-ea"/>
              <a:ea typeface="+mn-ea"/>
              <a:cs typeface="MingLiU_HKSCS"/>
            </a:endParaRPr>
          </a:p>
          <a:p>
            <a:pPr marL="152400">
              <a:lnSpc>
                <a:spcPct val="100000"/>
              </a:lnSpc>
              <a:spcBef>
                <a:spcPts val="650"/>
              </a:spcBef>
            </a:pPr>
            <a:endParaRPr sz="1200" b="1" dirty="0">
              <a:latin typeface="+mn-ea"/>
              <a:ea typeface="+mn-ea"/>
              <a:cs typeface="Yu Gothic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C24A64F-2541-4EB5-9342-38EDA3ECBCB3}"/>
              </a:ext>
            </a:extLst>
          </p:cNvPr>
          <p:cNvSpPr/>
          <p:nvPr/>
        </p:nvSpPr>
        <p:spPr>
          <a:xfrm>
            <a:off x="730250" y="5575300"/>
            <a:ext cx="6480000" cy="4788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F8FA272-0039-4154-B184-5015D6471DEE}"/>
              </a:ext>
            </a:extLst>
          </p:cNvPr>
          <p:cNvSpPr/>
          <p:nvPr/>
        </p:nvSpPr>
        <p:spPr>
          <a:xfrm>
            <a:off x="751332" y="5646636"/>
            <a:ext cx="6303518" cy="3981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  <a:ea typeface="+mn-ea"/>
              </a:rPr>
              <a:t>・構成企業（主催、共催、協力、協賛等）</a:t>
            </a:r>
          </a:p>
          <a:p>
            <a:pPr>
              <a:lnSpc>
                <a:spcPts val="1600"/>
              </a:lnSpc>
            </a:pPr>
            <a:endParaRPr lang="ja-JP" altLang="en-US" sz="11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endParaRPr lang="ja-JP" altLang="en-US" sz="11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  <a:ea typeface="+mn-ea"/>
              </a:rPr>
              <a:t>・実施責任者（２名）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  <a:ea typeface="+mn-ea"/>
              </a:rPr>
              <a:t>　会 　社　 名    ：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  <a:ea typeface="+mn-ea"/>
              </a:rPr>
              <a:t>　氏　　　　名   ：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  <a:ea typeface="+mn-ea"/>
              </a:rPr>
              <a:t>　当日の連絡先   ：</a:t>
            </a:r>
            <a:endParaRPr lang="en-US" altLang="ja-JP" sz="11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  <a:ea typeface="+mn-ea"/>
              </a:rPr>
              <a:t>　メールアドレス：</a:t>
            </a:r>
            <a:endParaRPr lang="en-US" altLang="ja-JP" sz="11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endParaRPr lang="ja-JP" altLang="en-US" sz="11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  <a:ea typeface="+mn-ea"/>
              </a:rPr>
              <a:t>　会 　社　 名    ：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  <a:ea typeface="+mn-ea"/>
              </a:rPr>
              <a:t>　氏　　　　名   ：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  <a:ea typeface="+mn-ea"/>
              </a:rPr>
              <a:t>　当日の連絡先   ：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  <a:ea typeface="+mn-ea"/>
              </a:rPr>
              <a:t>　メールアドレス：</a:t>
            </a:r>
          </a:p>
          <a:p>
            <a:pPr>
              <a:lnSpc>
                <a:spcPts val="1600"/>
              </a:lnSpc>
            </a:pPr>
            <a:r>
              <a:rPr lang="en-US" altLang="ja-JP" sz="1100" dirty="0">
                <a:latin typeface="+mn-ea"/>
                <a:ea typeface="+mn-ea"/>
              </a:rPr>
              <a:t> </a:t>
            </a:r>
            <a:endParaRPr lang="ja-JP" altLang="en-US" sz="11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  <a:ea typeface="+mn-ea"/>
              </a:rPr>
              <a:t>・運営人数</a:t>
            </a:r>
          </a:p>
          <a:p>
            <a:pPr>
              <a:lnSpc>
                <a:spcPts val="1600"/>
              </a:lnSpc>
            </a:pPr>
            <a:endParaRPr lang="en-US" altLang="ja-JP" sz="11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endParaRPr lang="en-US" altLang="ja-JP" sz="11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endParaRPr lang="ja-JP" altLang="en-US" sz="1100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  <a:ea typeface="+mn-ea"/>
              </a:rPr>
              <a:t>・車両数（運営スタッフが使用する車両数）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3703320" y="10500360"/>
            <a:ext cx="165100" cy="180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90"/>
              </a:lnSpc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D007BD09-91C2-4463-8E4F-E2D0326CA5E3}"/>
              </a:ext>
            </a:extLst>
          </p:cNvPr>
          <p:cNvSpPr txBox="1"/>
          <p:nvPr/>
        </p:nvSpPr>
        <p:spPr>
          <a:xfrm>
            <a:off x="751332" y="698500"/>
            <a:ext cx="6379718" cy="6043321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zh-TW" altLang="en-US" sz="1200" b="1" spc="-80" dirty="0">
                <a:latin typeface="+mn-ea"/>
                <a:ea typeface="+mn-ea"/>
                <a:cs typeface="MingLiU_HKSCS"/>
              </a:rPr>
              <a:t>９</a:t>
            </a:r>
            <a:r>
              <a:rPr lang="en-US" altLang="zh-TW" sz="1200" b="1" spc="-80" dirty="0">
                <a:latin typeface="+mn-ea"/>
                <a:ea typeface="+mn-ea"/>
                <a:cs typeface="MingLiU_HKSCS"/>
              </a:rPr>
              <a:t>. </a:t>
            </a:r>
            <a:r>
              <a:rPr lang="zh-TW" altLang="en-US" sz="1200" b="1" spc="-80" dirty="0">
                <a:latin typeface="+mn-ea"/>
                <a:ea typeface="+mn-ea"/>
                <a:cs typeface="MingLiU_HKSCS"/>
              </a:rPr>
              <a:t>緊急連絡体制</a:t>
            </a: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en-US" altLang="ja-JP" sz="1200" b="1" spc="-80" dirty="0">
                <a:latin typeface="+mn-ea"/>
                <a:ea typeface="+mn-ea"/>
                <a:cs typeface="MingLiU_HKSCS"/>
              </a:rPr>
              <a:t>10. </a:t>
            </a:r>
            <a:r>
              <a:rPr lang="ja-JP" altLang="en-US" sz="1200" b="1" spc="-80" dirty="0">
                <a:latin typeface="+mn-ea"/>
                <a:ea typeface="+mn-ea"/>
                <a:cs typeface="MingLiU_HKSCS"/>
              </a:rPr>
              <a:t>安全管理</a:t>
            </a: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en-US" altLang="ja-JP" sz="1200" b="1" spc="-80" dirty="0">
                <a:latin typeface="+mn-ea"/>
                <a:ea typeface="+mn-ea"/>
                <a:cs typeface="MingLiU_HKSCS"/>
              </a:rPr>
              <a:t>11. </a:t>
            </a:r>
            <a:r>
              <a:rPr lang="ja-JP" altLang="en-US" sz="1200" b="1" spc="-80" dirty="0">
                <a:latin typeface="+mn-ea"/>
                <a:ea typeface="+mn-ea"/>
                <a:cs typeface="MingLiU_HKSCS"/>
              </a:rPr>
              <a:t>配置図（会場レイアウト）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37D0DAD-3DB5-42FA-B566-E2548C4D3E0F}"/>
              </a:ext>
            </a:extLst>
          </p:cNvPr>
          <p:cNvSpPr/>
          <p:nvPr/>
        </p:nvSpPr>
        <p:spPr>
          <a:xfrm>
            <a:off x="730250" y="1003300"/>
            <a:ext cx="6480000" cy="2844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D913C22-9461-456D-A3EF-FA611D3C3434}"/>
              </a:ext>
            </a:extLst>
          </p:cNvPr>
          <p:cNvSpPr/>
          <p:nvPr/>
        </p:nvSpPr>
        <p:spPr>
          <a:xfrm>
            <a:off x="730250" y="4203700"/>
            <a:ext cx="6480000" cy="2016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C9E5B21-03BE-4646-A1F6-8F259B1B4E7A}"/>
              </a:ext>
            </a:extLst>
          </p:cNvPr>
          <p:cNvSpPr/>
          <p:nvPr/>
        </p:nvSpPr>
        <p:spPr>
          <a:xfrm>
            <a:off x="730250" y="6683500"/>
            <a:ext cx="6480000" cy="37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1500A00-83F9-4EA4-B3AA-51E2F84F99A1}"/>
              </a:ext>
            </a:extLst>
          </p:cNvPr>
          <p:cNvSpPr/>
          <p:nvPr/>
        </p:nvSpPr>
        <p:spPr>
          <a:xfrm>
            <a:off x="695200" y="6729968"/>
            <a:ext cx="620725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  <a:ea typeface="+mn-ea"/>
              </a:rPr>
              <a:t>※</a:t>
            </a:r>
            <a:r>
              <a:rPr lang="ja-JP" altLang="en-US" sz="900" dirty="0">
                <a:latin typeface="+mn-ea"/>
                <a:ea typeface="+mn-ea"/>
              </a:rPr>
              <a:t>案内板、機材・備品のレイアウト、スタッフ等の配置を記載（図等を入れて表現）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CD562F2-7911-4B0F-8FAE-2BE13FD03E1A}"/>
              </a:ext>
            </a:extLst>
          </p:cNvPr>
          <p:cNvSpPr/>
          <p:nvPr/>
        </p:nvSpPr>
        <p:spPr>
          <a:xfrm>
            <a:off x="695200" y="4277668"/>
            <a:ext cx="649198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  <a:ea typeface="+mn-ea"/>
              </a:rPr>
              <a:t>※</a:t>
            </a:r>
            <a:r>
              <a:rPr lang="ja-JP" altLang="en-US" sz="900" dirty="0">
                <a:latin typeface="+mn-ea"/>
                <a:ea typeface="+mn-ea"/>
              </a:rPr>
              <a:t>安全管理に係る対策（混雑対策、強風対策、事故・トラブル防止策等）を記載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C838AF2-27D4-4290-BB8D-8D6D7DA9384F}"/>
              </a:ext>
            </a:extLst>
          </p:cNvPr>
          <p:cNvSpPr/>
          <p:nvPr/>
        </p:nvSpPr>
        <p:spPr>
          <a:xfrm>
            <a:off x="730250" y="1077268"/>
            <a:ext cx="168507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>
                <a:latin typeface="+mn-ea"/>
                <a:ea typeface="+mn-ea"/>
              </a:rPr>
              <a:t>※</a:t>
            </a:r>
            <a:r>
              <a:rPr lang="ja-JP" altLang="en-US" sz="900" dirty="0">
                <a:latin typeface="+mn-ea"/>
                <a:ea typeface="+mn-ea"/>
              </a:rPr>
              <a:t>緊急連絡体制について記載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644971" y="6718303"/>
            <a:ext cx="6493423" cy="1764586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490"/>
              </a:spcBef>
            </a:pPr>
            <a:r>
              <a:rPr sz="1100" spc="-20" dirty="0" err="1">
                <a:latin typeface="+mn-ea"/>
                <a:ea typeface="+mn-ea"/>
                <a:cs typeface="Yu Gothic"/>
              </a:rPr>
              <a:t>以下の全ての項目の協力を承認いただき</a:t>
            </a:r>
            <a:r>
              <a:rPr sz="1100" spc="-20" dirty="0">
                <a:latin typeface="+mn-ea"/>
                <a:ea typeface="+mn-ea"/>
                <a:cs typeface="Yu Gothic"/>
              </a:rPr>
              <a:t>、</a:t>
            </a:r>
            <a:r>
              <a:rPr lang="ja-JP" altLang="en-US" sz="1100" spc="-20" dirty="0">
                <a:latin typeface="+mn-ea"/>
                <a:ea typeface="+mn-ea"/>
                <a:cs typeface="Yu Gothic"/>
              </a:rPr>
              <a:t>☑</a:t>
            </a:r>
            <a:r>
              <a:rPr sz="1100" spc="-25" dirty="0" err="1">
                <a:latin typeface="+mn-ea"/>
                <a:ea typeface="+mn-ea"/>
                <a:cs typeface="Yu Gothic"/>
              </a:rPr>
              <a:t>をご記入ください</a:t>
            </a:r>
            <a:r>
              <a:rPr sz="1100" spc="-25" dirty="0">
                <a:latin typeface="+mn-ea"/>
                <a:ea typeface="+mn-ea"/>
                <a:cs typeface="Yu Gothic"/>
              </a:rPr>
              <a:t>。</a:t>
            </a:r>
            <a:endParaRPr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1895"/>
              </a:spcBef>
            </a:pPr>
            <a:r>
              <a:rPr sz="1100" b="1" spc="-25" dirty="0">
                <a:latin typeface="+mn-ea"/>
                <a:ea typeface="+mn-ea"/>
                <a:cs typeface="Yu Gothic"/>
              </a:rPr>
              <a:t>□市が求める必要書類は全て提出してください。</a:t>
            </a:r>
            <a:endParaRPr sz="1100" dirty="0">
              <a:latin typeface="+mn-ea"/>
              <a:ea typeface="+mn-ea"/>
              <a:cs typeface="Yu Gothic"/>
            </a:endParaRPr>
          </a:p>
          <a:p>
            <a:pPr marL="152400">
              <a:lnSpc>
                <a:spcPct val="100000"/>
              </a:lnSpc>
              <a:spcBef>
                <a:spcPts val="495"/>
              </a:spcBef>
            </a:pPr>
            <a:r>
              <a:rPr sz="1100" b="1" spc="-30" dirty="0">
                <a:latin typeface="+mn-ea"/>
                <a:ea typeface="+mn-ea"/>
                <a:cs typeface="Yu Gothic"/>
              </a:rPr>
              <a:t>□市が作成した利用者向けアンケートの配布のご協力をお願いいたします。</a:t>
            </a:r>
            <a:endParaRPr sz="1100" dirty="0">
              <a:latin typeface="+mn-ea"/>
              <a:ea typeface="+mn-ea"/>
              <a:cs typeface="Yu Gothic"/>
            </a:endParaRPr>
          </a:p>
          <a:p>
            <a:pPr marL="285115" marR="5080" indent="-132715">
              <a:lnSpc>
                <a:spcPct val="139000"/>
              </a:lnSpc>
              <a:spcBef>
                <a:spcPts val="10"/>
              </a:spcBef>
            </a:pPr>
            <a:r>
              <a:rPr sz="1100" b="1" spc="-30" dirty="0">
                <a:latin typeface="+mn-ea"/>
                <a:ea typeface="+mn-ea"/>
                <a:cs typeface="Yu Gothic"/>
              </a:rPr>
              <a:t>□トライアル実証イベント実施期間中は適切な事業実施確認のため、モニタリングを実施します。ご</a:t>
            </a:r>
            <a:r>
              <a:rPr sz="1100" b="1" spc="-25" dirty="0">
                <a:latin typeface="+mn-ea"/>
                <a:ea typeface="+mn-ea"/>
                <a:cs typeface="Yu Gothic"/>
              </a:rPr>
              <a:t>協力をお願いいたします。</a:t>
            </a:r>
            <a:endParaRPr sz="1100" dirty="0">
              <a:latin typeface="+mn-ea"/>
              <a:ea typeface="+mn-ea"/>
              <a:cs typeface="Yu Gothic"/>
            </a:endParaRPr>
          </a:p>
          <a:p>
            <a:pPr marL="285115" indent="-132715">
              <a:lnSpc>
                <a:spcPct val="100000"/>
              </a:lnSpc>
              <a:spcBef>
                <a:spcPts val="495"/>
              </a:spcBef>
            </a:pPr>
            <a:r>
              <a:rPr sz="1100" b="1" spc="-25" dirty="0">
                <a:latin typeface="+mn-ea"/>
                <a:ea typeface="+mn-ea"/>
                <a:cs typeface="Yu Gothic"/>
              </a:rPr>
              <a:t>□</a:t>
            </a:r>
            <a:r>
              <a:rPr sz="1100" b="1" spc="-25" dirty="0" err="1">
                <a:latin typeface="+mn-ea"/>
                <a:ea typeface="+mn-ea"/>
                <a:cs typeface="Yu Gothic"/>
              </a:rPr>
              <a:t>トライアル実証イベント終了後</a:t>
            </a:r>
            <a:r>
              <a:rPr sz="1100" b="1" spc="-25" dirty="0">
                <a:latin typeface="+mn-ea"/>
                <a:ea typeface="+mn-ea"/>
                <a:cs typeface="Yu Gothic"/>
              </a:rPr>
              <a:t>、</a:t>
            </a:r>
            <a:r>
              <a:rPr lang="ja-JP" altLang="en-US" sz="1100" b="1" spc="-30" dirty="0">
                <a:latin typeface="+mn-ea"/>
                <a:ea typeface="+mn-ea"/>
                <a:cs typeface="Yu Gothic"/>
              </a:rPr>
              <a:t>今後のまちづくりに向けて、アンケートやヒアリング調査へのご協力をお願いします。</a:t>
            </a:r>
            <a:endParaRPr sz="1100" dirty="0">
              <a:latin typeface="+mn-ea"/>
              <a:ea typeface="+mn-ea"/>
              <a:cs typeface="Yu Gothic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90"/>
              </a:lnSpc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8FC796EC-EE0B-44F3-AEAC-F28C52F23DB4}"/>
              </a:ext>
            </a:extLst>
          </p:cNvPr>
          <p:cNvSpPr txBox="1"/>
          <p:nvPr/>
        </p:nvSpPr>
        <p:spPr>
          <a:xfrm>
            <a:off x="751332" y="698500"/>
            <a:ext cx="6379718" cy="6043321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en-US" altLang="ja-JP" sz="1200" b="1" spc="-80" dirty="0">
                <a:latin typeface="+mn-ea"/>
                <a:ea typeface="+mn-ea"/>
                <a:cs typeface="MingLiU_HKSCS"/>
              </a:rPr>
              <a:t>12. </a:t>
            </a:r>
            <a:r>
              <a:rPr lang="ja-JP" altLang="en-US" sz="1200" b="1" spc="-80" dirty="0">
                <a:latin typeface="+mn-ea"/>
                <a:ea typeface="+mn-ea"/>
                <a:cs typeface="MingLiU_HKSCS"/>
              </a:rPr>
              <a:t>許認可の手続き予定</a:t>
            </a: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en-US" altLang="ja-JP" sz="1200" b="1" spc="-80" dirty="0">
                <a:latin typeface="+mn-ea"/>
                <a:ea typeface="+mn-ea"/>
                <a:cs typeface="MingLiU_HKSCS"/>
              </a:rPr>
              <a:t>13. </a:t>
            </a:r>
            <a:r>
              <a:rPr lang="ja-JP" altLang="en-US" sz="1200" b="1" spc="-80" dirty="0">
                <a:latin typeface="+mn-ea"/>
                <a:ea typeface="+mn-ea"/>
                <a:cs typeface="MingLiU_HKSCS"/>
              </a:rPr>
              <a:t>保険の加入予定</a:t>
            </a:r>
            <a:endParaRPr lang="en-US" altLang="ja-JP" sz="1200" b="1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ja-JP" altLang="en-US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endParaRPr lang="en-US" altLang="ja-JP" sz="1200" spc="-80" dirty="0">
              <a:latin typeface="+mn-ea"/>
              <a:ea typeface="+mn-ea"/>
              <a:cs typeface="MingLiU_HKSCS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en-US" altLang="ja-JP" sz="1200" b="1" spc="-80" dirty="0">
                <a:latin typeface="+mn-ea"/>
                <a:ea typeface="+mn-ea"/>
                <a:cs typeface="MingLiU_HKSCS"/>
              </a:rPr>
              <a:t>14. </a:t>
            </a:r>
            <a:r>
              <a:rPr lang="ja-JP" altLang="en-US" sz="1200" b="1" spc="-80" dirty="0">
                <a:latin typeface="+mn-ea"/>
                <a:ea typeface="+mn-ea"/>
                <a:cs typeface="MingLiU_HKSCS"/>
              </a:rPr>
              <a:t>トライアル実証イベントにおけるうるま市からの依頼事項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6941D01-F9AA-446F-B95A-77C962E32688}"/>
              </a:ext>
            </a:extLst>
          </p:cNvPr>
          <p:cNvSpPr/>
          <p:nvPr/>
        </p:nvSpPr>
        <p:spPr>
          <a:xfrm>
            <a:off x="751332" y="1057797"/>
            <a:ext cx="6379718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  <a:ea typeface="+mn-ea"/>
              </a:rPr>
              <a:t>※</a:t>
            </a:r>
            <a:r>
              <a:rPr lang="ja-JP" altLang="en-US" sz="900" dirty="0">
                <a:latin typeface="+mn-ea"/>
                <a:ea typeface="+mn-ea"/>
              </a:rPr>
              <a:t>保健所等、関係機関と協議が必要な場合、相談先と相談時期、相談内容を記載</a:t>
            </a:r>
          </a:p>
          <a:p>
            <a:endParaRPr lang="en-US" altLang="ja-JP" sz="900" dirty="0">
              <a:latin typeface="+mn-ea"/>
              <a:ea typeface="+mn-ea"/>
            </a:endParaRPr>
          </a:p>
          <a:p>
            <a:endParaRPr lang="ja-JP" altLang="en-US" sz="900" dirty="0">
              <a:latin typeface="+mn-ea"/>
              <a:ea typeface="+mn-ea"/>
            </a:endParaRPr>
          </a:p>
          <a:p>
            <a:r>
              <a:rPr lang="ja-JP" altLang="en-US" sz="1100" dirty="0">
                <a:latin typeface="+mn-ea"/>
                <a:ea typeface="+mn-ea"/>
              </a:rPr>
              <a:t>・相談先   ：	                                                               （相談予定時期：　　　　　　　）</a:t>
            </a:r>
          </a:p>
          <a:p>
            <a:endParaRPr lang="en-US" altLang="ja-JP" sz="1100" dirty="0">
              <a:latin typeface="+mn-ea"/>
              <a:ea typeface="+mn-ea"/>
            </a:endParaRPr>
          </a:p>
          <a:p>
            <a:endParaRPr lang="en-US" altLang="ja-JP" sz="1100" dirty="0">
              <a:latin typeface="+mn-ea"/>
              <a:ea typeface="+mn-ea"/>
            </a:endParaRPr>
          </a:p>
          <a:p>
            <a:r>
              <a:rPr lang="ja-JP" altLang="en-US" sz="1100" dirty="0">
                <a:latin typeface="+mn-ea"/>
                <a:ea typeface="+mn-ea"/>
              </a:rPr>
              <a:t>・相談内容：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1584A82-6B1C-4EAD-B258-30FACFF8A822}"/>
              </a:ext>
            </a:extLst>
          </p:cNvPr>
          <p:cNvSpPr/>
          <p:nvPr/>
        </p:nvSpPr>
        <p:spPr>
          <a:xfrm>
            <a:off x="730250" y="1003300"/>
            <a:ext cx="6480000" cy="2376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FE07D2B-8CEB-49B5-971A-9A69F96CAA9E}"/>
              </a:ext>
            </a:extLst>
          </p:cNvPr>
          <p:cNvSpPr/>
          <p:nvPr/>
        </p:nvSpPr>
        <p:spPr>
          <a:xfrm>
            <a:off x="730250" y="3975100"/>
            <a:ext cx="6480000" cy="2124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5E7FC1E-D1EA-4D5A-8B2B-8B097153A41A}"/>
              </a:ext>
            </a:extLst>
          </p:cNvPr>
          <p:cNvSpPr/>
          <p:nvPr/>
        </p:nvSpPr>
        <p:spPr>
          <a:xfrm>
            <a:off x="759922" y="4023078"/>
            <a:ext cx="6371127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>
                <a:latin typeface="+mn-ea"/>
                <a:ea typeface="+mn-ea"/>
              </a:rPr>
              <a:t>※</a:t>
            </a:r>
            <a:r>
              <a:rPr lang="ja-JP" altLang="en-US" sz="1000" dirty="0">
                <a:latin typeface="+mn-ea"/>
                <a:ea typeface="+mn-ea"/>
              </a:rPr>
              <a:t>賠償責任保険、及び傷害保険については必ず加入すること</a:t>
            </a:r>
          </a:p>
          <a:p>
            <a:r>
              <a:rPr lang="en-US" altLang="ja-JP" sz="1000" dirty="0">
                <a:latin typeface="+mn-ea"/>
                <a:ea typeface="+mn-ea"/>
              </a:rPr>
              <a:t>※</a:t>
            </a:r>
            <a:r>
              <a:rPr lang="ja-JP" altLang="en-US" sz="1000" dirty="0">
                <a:latin typeface="+mn-ea"/>
                <a:ea typeface="+mn-ea"/>
              </a:rPr>
              <a:t>その他事業者が自身で加入される保険がある場合（公募申込の段階では想定される保険）は記載</a:t>
            </a:r>
          </a:p>
          <a:p>
            <a:endParaRPr lang="ja-JP" altLang="en-US" sz="1000" dirty="0">
              <a:latin typeface="+mn-ea"/>
              <a:ea typeface="+mn-ea"/>
            </a:endParaRPr>
          </a:p>
          <a:p>
            <a:r>
              <a:rPr lang="ja-JP" altLang="en-US" sz="1100" dirty="0">
                <a:latin typeface="+mn-ea"/>
                <a:ea typeface="+mn-ea"/>
              </a:rPr>
              <a:t>・賠償責任保険： （加入予定時期：　　　　　　　　　　　　　　 ）</a:t>
            </a:r>
          </a:p>
          <a:p>
            <a:endParaRPr lang="ja-JP" altLang="en-US" sz="1100" dirty="0">
              <a:latin typeface="+mn-ea"/>
              <a:ea typeface="+mn-ea"/>
            </a:endParaRPr>
          </a:p>
          <a:p>
            <a:r>
              <a:rPr lang="ja-JP" altLang="en-US" sz="1100" dirty="0">
                <a:latin typeface="+mn-ea"/>
                <a:ea typeface="+mn-ea"/>
              </a:rPr>
              <a:t>・傷　害保　険 ： （加入予定時期：　　　　　　　　　　　　　　 ）</a:t>
            </a:r>
          </a:p>
          <a:p>
            <a:endParaRPr lang="ja-JP" altLang="en-US" sz="1100" dirty="0">
              <a:latin typeface="+mn-ea"/>
              <a:ea typeface="+mn-ea"/>
            </a:endParaRPr>
          </a:p>
          <a:p>
            <a:r>
              <a:rPr lang="ja-JP" altLang="en-US" sz="1100" dirty="0">
                <a:latin typeface="+mn-ea"/>
                <a:ea typeface="+mn-ea"/>
              </a:rPr>
              <a:t>・その他　保険 ： （加入予定時期：　　　　　　　　　　　　　　 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8A12E51082AF243BE38A97BCCAEFA21" ma:contentTypeVersion="0" ma:contentTypeDescription="新しいドキュメントを作成します。" ma:contentTypeScope="" ma:versionID="b1584ed12b0fe8903271b86570b2568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cd854ec148d7fa3f28b696a2ee3dff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FCFF98-237C-47BB-8FA1-20AD01ADF96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5BC000A-4F26-4F0E-9E31-7B5B0620A5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F10BF26-3764-465E-AB75-0AE43FEAB3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656</Words>
  <Application>Microsoft Office PowerPoint</Application>
  <PresentationFormat>ユーザー設定</PresentationFormat>
  <Paragraphs>206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メイリオ</vt:lpstr>
      <vt:lpstr>Yu Gothic</vt:lpstr>
      <vt:lpstr>Tahoma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 Ø  	ﾟ½ ;ø</dc:title>
  <dc:creator>£º</dc:creator>
  <cp:lastModifiedBy>上原　拓磨</cp:lastModifiedBy>
  <cp:revision>17</cp:revision>
  <dcterms:created xsi:type="dcterms:W3CDTF">2025-07-28T05:10:11Z</dcterms:created>
  <dcterms:modified xsi:type="dcterms:W3CDTF">2025-08-08T07:52:50Z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2025-06-30T00:00:00Z</vt:filetime>
  </property>
  <property fmtid="{D5CDD505-2E9C-101B-9397-08002B2CF9AE}" pid="3" name="LastSaved">
    <vt:filetime>2025-07-28T00:00:00Z</vt:filetime>
  </property>
  <property fmtid="{D5CDD505-2E9C-101B-9397-08002B2CF9AE}" pid="4" name="Producer">
    <vt:lpwstr>3-Heights(TM) PDF Security Shell 4.8.25.2 (http://www.pdf-tools.com)</vt:lpwstr>
  </property>
  <property fmtid="{D5CDD505-2E9C-101B-9397-08002B2CF9AE}" pid="5" name="ContentTypeId">
    <vt:lpwstr>0x01010078A12E51082AF243BE38A97BCCAEFA21</vt:lpwstr>
  </property>
</Properties>
</file>